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y="5143500" cx="9144000"/>
  <p:notesSz cx="6858000" cy="9144000"/>
  <p:embeddedFontLst>
    <p:embeddedFont>
      <p:font typeface="Arimo"/>
      <p:bold r:id="rId22"/>
      <p:boldItalic r:id="rId23"/>
    </p:embeddedFont>
    <p:embeddedFont>
      <p:font typeface="Jua"/>
      <p:regular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3351139-ABDC-4139-A7AD-789D1E298FDC}">
  <a:tblStyle styleId="{B3351139-ABDC-4139-A7AD-789D1E298FD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11" Type="http://schemas.openxmlformats.org/officeDocument/2006/relationships/slide" Target="slides/slide4.xml"/><Relationship Id="rId22" Type="http://schemas.openxmlformats.org/officeDocument/2006/relationships/font" Target="fonts/Arimo-bold.fntdata"/><Relationship Id="rId10" Type="http://schemas.openxmlformats.org/officeDocument/2006/relationships/slide" Target="slides/slide3.xml"/><Relationship Id="rId21" Type="http://schemas.openxmlformats.org/officeDocument/2006/relationships/slide" Target="slides/slide14.xml"/><Relationship Id="rId13" Type="http://schemas.openxmlformats.org/officeDocument/2006/relationships/slide" Target="slides/slide6.xml"/><Relationship Id="rId24" Type="http://schemas.openxmlformats.org/officeDocument/2006/relationships/font" Target="fonts/Jua-regular.fntdata"/><Relationship Id="rId12" Type="http://schemas.openxmlformats.org/officeDocument/2006/relationships/slide" Target="slides/slide5.xml"/><Relationship Id="rId23" Type="http://schemas.openxmlformats.org/officeDocument/2006/relationships/font" Target="fonts/Arim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5" Type="http://schemas.openxmlformats.org/officeDocument/2006/relationships/slideMaster" Target="slideMasters/slideMaster1.xml"/><Relationship Id="rId19" Type="http://schemas.openxmlformats.org/officeDocument/2006/relationships/slide" Target="slides/slide12.xml"/><Relationship Id="rId6" Type="http://schemas.openxmlformats.org/officeDocument/2006/relationships/slideMaster" Target="slideMasters/slideMaster2.xml"/><Relationship Id="rId18" Type="http://schemas.openxmlformats.org/officeDocument/2006/relationships/slide" Target="slides/slide11.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png>
</file>

<file path=ppt/media/image10.jpg>
</file>

<file path=ppt/media/image12.png>
</file>

<file path=ppt/media/image14.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6.png>
</file>

<file path=ppt/media/image27.jpg>
</file>

<file path=ppt/media/image28.png>
</file>

<file path=ppt/media/image3.png>
</file>

<file path=ppt/media/image30.png>
</file>

<file path=ppt/media/image31.jpg>
</file>

<file path=ppt/media/image32.jpg>
</file>

<file path=ppt/media/image35.png>
</file>

<file path=ppt/media/image36.png>
</file>

<file path=ppt/media/image37.png>
</file>

<file path=ppt/media/image39.png>
</file>

<file path=ppt/media/image4.png>
</file>

<file path=ppt/media/image40.png>
</file>

<file path=ppt/media/image41.png>
</file>

<file path=ppt/media/image43.png>
</file>

<file path=ppt/media/image45.png>
</file>

<file path=ppt/media/image47.jpg>
</file>

<file path=ppt/media/image48.png>
</file>

<file path=ppt/media/image49.jpg>
</file>

<file path=ppt/media/image5.png>
</file>

<file path=ppt/media/image50.png>
</file>

<file path=ppt/media/image5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f1a6a00b34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2f1a6a00b34_2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f439a14cad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g2f439a14cad_1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f1a6a00b34_2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g2f1a6a00b34_2_15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f3976f2b9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g2f3976f2b94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f1a6a00b3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g2f1a6a00b34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f439a14cad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g2f439a14cad_1_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f1a6a00b34_2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g2f1a6a00b34_2_1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f1a6a00b34_2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g2f1a6a00b34_2_9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f1a6a00b34_2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g2f1a6a00b34_2_10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f1a6a00b34_2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g2f1a6a00b34_2_1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f1a6a00b34_2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g2f1a6a00b34_2_1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f3976f2b94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g2f3976f2b94_0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f4f958b0c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g2f4f958b0c0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8147f6973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g28147f6973b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8" name="Google Shape;58;p1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59" name="Google Shape;59;p1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 name="Shape 60"/>
        <p:cNvGrpSpPr/>
        <p:nvPr/>
      </p:nvGrpSpPr>
      <p:grpSpPr>
        <a:xfrm>
          <a:off x="0" y="0"/>
          <a:ext cx="0" cy="0"/>
          <a:chOff x="0" y="0"/>
          <a:chExt cx="0" cy="0"/>
        </a:xfrm>
      </p:grpSpPr>
      <p:sp>
        <p:nvSpPr>
          <p:cNvPr id="61" name="Google Shape;61;p15"/>
          <p:cNvSpPr txBox="1"/>
          <p:nvPr>
            <p:ph type="ctrTitle"/>
          </p:nvPr>
        </p:nvSpPr>
        <p:spPr>
          <a:xfrm>
            <a:off x="342900" y="1065213"/>
            <a:ext cx="3886200" cy="735013"/>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62" name="Google Shape;62;p15"/>
          <p:cNvSpPr txBox="1"/>
          <p:nvPr>
            <p:ph idx="1" type="subTitle"/>
          </p:nvPr>
        </p:nvSpPr>
        <p:spPr>
          <a:xfrm>
            <a:off x="685800" y="1943100"/>
            <a:ext cx="3200400" cy="876300"/>
          </a:xfrm>
          <a:prstGeom prst="rect">
            <a:avLst/>
          </a:prstGeom>
          <a:noFill/>
          <a:ln>
            <a:noFill/>
          </a:ln>
        </p:spPr>
        <p:txBody>
          <a:bodyPr anchorCtr="0" anchor="t" bIns="22850" lIns="45725" spcFirstLastPara="1" rIns="45725" wrap="square" tIns="2285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p:txBody>
      </p:sp>
      <p:sp>
        <p:nvSpPr>
          <p:cNvPr id="63" name="Google Shape;63;p15"/>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4" name="Google Shape;64;p15"/>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5" name="Google Shape;65;p15"/>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6" name="Shape 66"/>
        <p:cNvGrpSpPr/>
        <p:nvPr/>
      </p:nvGrpSpPr>
      <p:grpSpPr>
        <a:xfrm>
          <a:off x="0" y="0"/>
          <a:ext cx="0" cy="0"/>
          <a:chOff x="0" y="0"/>
          <a:chExt cx="0" cy="0"/>
        </a:xfrm>
      </p:grpSpPr>
      <p:sp>
        <p:nvSpPr>
          <p:cNvPr id="67" name="Google Shape;67;p16"/>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68" name="Google Shape;68;p16"/>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69" name="Google Shape;69;p16"/>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0" name="Google Shape;70;p16"/>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1" name="Google Shape;71;p16"/>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2" name="Shape 72"/>
        <p:cNvGrpSpPr/>
        <p:nvPr/>
      </p:nvGrpSpPr>
      <p:grpSpPr>
        <a:xfrm>
          <a:off x="0" y="0"/>
          <a:ext cx="0" cy="0"/>
          <a:chOff x="0" y="0"/>
          <a:chExt cx="0" cy="0"/>
        </a:xfrm>
      </p:grpSpPr>
      <p:sp>
        <p:nvSpPr>
          <p:cNvPr id="73" name="Google Shape;73;p17"/>
          <p:cNvSpPr txBox="1"/>
          <p:nvPr>
            <p:ph type="title"/>
          </p:nvPr>
        </p:nvSpPr>
        <p:spPr>
          <a:xfrm>
            <a:off x="361156" y="2203450"/>
            <a:ext cx="3886200" cy="681038"/>
          </a:xfrm>
          <a:prstGeom prst="rect">
            <a:avLst/>
          </a:prstGeom>
          <a:noFill/>
          <a:ln>
            <a:noFill/>
          </a:ln>
        </p:spPr>
        <p:txBody>
          <a:bodyPr anchorCtr="0" anchor="t" bIns="22850" lIns="45725" spcFirstLastPara="1" rIns="45725" wrap="square" tIns="22850">
            <a:normAutofit/>
          </a:bodyPr>
          <a:lstStyle>
            <a:lvl1pPr lvl="0" algn="l">
              <a:spcBef>
                <a:spcPts val="0"/>
              </a:spcBef>
              <a:spcAft>
                <a:spcPts val="0"/>
              </a:spcAft>
              <a:buClr>
                <a:schemeClr val="dk1"/>
              </a:buClr>
              <a:buSzPts val="2000"/>
              <a:buFont typeface="Calibri"/>
              <a:buNone/>
              <a:defRPr b="1" sz="2000"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4" name="Google Shape;74;p17"/>
          <p:cNvSpPr txBox="1"/>
          <p:nvPr>
            <p:ph idx="1" type="body"/>
          </p:nvPr>
        </p:nvSpPr>
        <p:spPr>
          <a:xfrm>
            <a:off x="361156" y="1453357"/>
            <a:ext cx="3886200" cy="750094"/>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rgbClr val="888888"/>
              </a:buClr>
              <a:buSzPts val="1000"/>
              <a:buNone/>
              <a:defRPr sz="1000">
                <a:solidFill>
                  <a:srgbClr val="888888"/>
                </a:solidFill>
              </a:defRPr>
            </a:lvl1pPr>
            <a:lvl2pPr indent="-228600" lvl="1" marL="914400" algn="l">
              <a:spcBef>
                <a:spcPts val="200"/>
              </a:spcBef>
              <a:spcAft>
                <a:spcPts val="0"/>
              </a:spcAft>
              <a:buClr>
                <a:srgbClr val="888888"/>
              </a:buClr>
              <a:buSzPts val="900"/>
              <a:buNone/>
              <a:defRPr sz="900">
                <a:solidFill>
                  <a:srgbClr val="888888"/>
                </a:solidFill>
              </a:defRPr>
            </a:lvl2pPr>
            <a:lvl3pPr indent="-228600" lvl="2" marL="1371600" algn="l">
              <a:spcBef>
                <a:spcPts val="200"/>
              </a:spcBef>
              <a:spcAft>
                <a:spcPts val="0"/>
              </a:spcAft>
              <a:buClr>
                <a:srgbClr val="888888"/>
              </a:buClr>
              <a:buSzPts val="800"/>
              <a:buNone/>
              <a:defRPr sz="800">
                <a:solidFill>
                  <a:srgbClr val="888888"/>
                </a:solidFill>
              </a:defRPr>
            </a:lvl3pPr>
            <a:lvl4pPr indent="-228600" lvl="3" marL="1828800" algn="l">
              <a:spcBef>
                <a:spcPts val="100"/>
              </a:spcBef>
              <a:spcAft>
                <a:spcPts val="0"/>
              </a:spcAft>
              <a:buClr>
                <a:srgbClr val="888888"/>
              </a:buClr>
              <a:buSzPts val="700"/>
              <a:buNone/>
              <a:defRPr sz="700">
                <a:solidFill>
                  <a:srgbClr val="888888"/>
                </a:solidFill>
              </a:defRPr>
            </a:lvl4pPr>
            <a:lvl5pPr indent="-228600" lvl="4" marL="2286000" algn="l">
              <a:spcBef>
                <a:spcPts val="100"/>
              </a:spcBef>
              <a:spcAft>
                <a:spcPts val="0"/>
              </a:spcAft>
              <a:buClr>
                <a:srgbClr val="888888"/>
              </a:buClr>
              <a:buSzPts val="700"/>
              <a:buNone/>
              <a:defRPr sz="700">
                <a:solidFill>
                  <a:srgbClr val="888888"/>
                </a:solidFill>
              </a:defRPr>
            </a:lvl5pPr>
            <a:lvl6pPr indent="-228600" lvl="5" marL="2743200" algn="l">
              <a:spcBef>
                <a:spcPts val="100"/>
              </a:spcBef>
              <a:spcAft>
                <a:spcPts val="0"/>
              </a:spcAft>
              <a:buClr>
                <a:srgbClr val="888888"/>
              </a:buClr>
              <a:buSzPts val="700"/>
              <a:buNone/>
              <a:defRPr sz="700">
                <a:solidFill>
                  <a:srgbClr val="888888"/>
                </a:solidFill>
              </a:defRPr>
            </a:lvl6pPr>
            <a:lvl7pPr indent="-228600" lvl="6" marL="3200400" algn="l">
              <a:spcBef>
                <a:spcPts val="100"/>
              </a:spcBef>
              <a:spcAft>
                <a:spcPts val="0"/>
              </a:spcAft>
              <a:buClr>
                <a:srgbClr val="888888"/>
              </a:buClr>
              <a:buSzPts val="700"/>
              <a:buNone/>
              <a:defRPr sz="700">
                <a:solidFill>
                  <a:srgbClr val="888888"/>
                </a:solidFill>
              </a:defRPr>
            </a:lvl7pPr>
            <a:lvl8pPr indent="-228600" lvl="7" marL="3657600" algn="l">
              <a:spcBef>
                <a:spcPts val="100"/>
              </a:spcBef>
              <a:spcAft>
                <a:spcPts val="0"/>
              </a:spcAft>
              <a:buClr>
                <a:srgbClr val="888888"/>
              </a:buClr>
              <a:buSzPts val="700"/>
              <a:buNone/>
              <a:defRPr sz="700">
                <a:solidFill>
                  <a:srgbClr val="888888"/>
                </a:solidFill>
              </a:defRPr>
            </a:lvl8pPr>
            <a:lvl9pPr indent="-228600" lvl="8" marL="4114800" algn="l">
              <a:spcBef>
                <a:spcPts val="100"/>
              </a:spcBef>
              <a:spcAft>
                <a:spcPts val="0"/>
              </a:spcAft>
              <a:buClr>
                <a:srgbClr val="888888"/>
              </a:buClr>
              <a:buSzPts val="700"/>
              <a:buNone/>
              <a:defRPr sz="700">
                <a:solidFill>
                  <a:srgbClr val="888888"/>
                </a:solidFill>
              </a:defRPr>
            </a:lvl9pPr>
          </a:lstStyle>
          <a:p/>
        </p:txBody>
      </p:sp>
      <p:sp>
        <p:nvSpPr>
          <p:cNvPr id="75" name="Google Shape;75;p17"/>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6" name="Google Shape;76;p17"/>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7" name="Google Shape;77;p17"/>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8" name="Shape 78"/>
        <p:cNvGrpSpPr/>
        <p:nvPr/>
      </p:nvGrpSpPr>
      <p:grpSpPr>
        <a:xfrm>
          <a:off x="0" y="0"/>
          <a:ext cx="0" cy="0"/>
          <a:chOff x="0" y="0"/>
          <a:chExt cx="0" cy="0"/>
        </a:xfrm>
      </p:grpSpPr>
      <p:sp>
        <p:nvSpPr>
          <p:cNvPr id="79" name="Google Shape;79;p18"/>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0" name="Google Shape;80;p18"/>
          <p:cNvSpPr txBox="1"/>
          <p:nvPr>
            <p:ph idx="1" type="body"/>
          </p:nvPr>
        </p:nvSpPr>
        <p:spPr>
          <a:xfrm>
            <a:off x="2286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81" name="Google Shape;81;p18"/>
          <p:cNvSpPr txBox="1"/>
          <p:nvPr>
            <p:ph idx="2" type="body"/>
          </p:nvPr>
        </p:nvSpPr>
        <p:spPr>
          <a:xfrm>
            <a:off x="2324100" y="800100"/>
            <a:ext cx="2019300" cy="2262982"/>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82" name="Google Shape;82;p18"/>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3" name="Google Shape;83;p18"/>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4" name="Google Shape;84;p18"/>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5" name="Shape 85"/>
        <p:cNvGrpSpPr/>
        <p:nvPr/>
      </p:nvGrpSpPr>
      <p:grpSpPr>
        <a:xfrm>
          <a:off x="0" y="0"/>
          <a:ext cx="0" cy="0"/>
          <a:chOff x="0" y="0"/>
          <a:chExt cx="0" cy="0"/>
        </a:xfrm>
      </p:grpSpPr>
      <p:sp>
        <p:nvSpPr>
          <p:cNvPr id="86" name="Google Shape;86;p19"/>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7" name="Google Shape;87;p19"/>
          <p:cNvSpPr txBox="1"/>
          <p:nvPr>
            <p:ph idx="1" type="body"/>
          </p:nvPr>
        </p:nvSpPr>
        <p:spPr>
          <a:xfrm>
            <a:off x="228600" y="767556"/>
            <a:ext cx="2020094"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88" name="Google Shape;88;p19"/>
          <p:cNvSpPr txBox="1"/>
          <p:nvPr>
            <p:ph idx="2" type="body"/>
          </p:nvPr>
        </p:nvSpPr>
        <p:spPr>
          <a:xfrm>
            <a:off x="228600" y="1087438"/>
            <a:ext cx="2020094"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89" name="Google Shape;89;p19"/>
          <p:cNvSpPr txBox="1"/>
          <p:nvPr>
            <p:ph idx="3" type="body"/>
          </p:nvPr>
        </p:nvSpPr>
        <p:spPr>
          <a:xfrm>
            <a:off x="2322513" y="767556"/>
            <a:ext cx="2020888" cy="319881"/>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90" name="Google Shape;90;p19"/>
          <p:cNvSpPr txBox="1"/>
          <p:nvPr>
            <p:ph idx="4" type="body"/>
          </p:nvPr>
        </p:nvSpPr>
        <p:spPr>
          <a:xfrm>
            <a:off x="2322513" y="1087438"/>
            <a:ext cx="2020888" cy="1975644"/>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91" name="Google Shape;91;p19"/>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2" name="Google Shape;92;p19"/>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3" name="Google Shape;93;p19"/>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20"/>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96" name="Google Shape;96;p20"/>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7" name="Google Shape;97;p20"/>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8" name="Google Shape;98;p20"/>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228600" y="136525"/>
            <a:ext cx="1504157" cy="581025"/>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1" name="Google Shape;101;p21"/>
          <p:cNvSpPr txBox="1"/>
          <p:nvPr>
            <p:ph idx="1" type="body"/>
          </p:nvPr>
        </p:nvSpPr>
        <p:spPr>
          <a:xfrm>
            <a:off x="1787525" y="136525"/>
            <a:ext cx="2555875" cy="2926557"/>
          </a:xfrm>
          <a:prstGeom prst="rect">
            <a:avLst/>
          </a:prstGeom>
          <a:noFill/>
          <a:ln>
            <a:noFill/>
          </a:ln>
        </p:spPr>
        <p:txBody>
          <a:bodyPr anchorCtr="0" anchor="t" bIns="22850" lIns="45725" spcFirstLastPara="1" rIns="45725" wrap="square" tIns="22850">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2100" lvl="3" marL="1828800" algn="l">
              <a:spcBef>
                <a:spcPts val="200"/>
              </a:spcBef>
              <a:spcAft>
                <a:spcPts val="0"/>
              </a:spcAft>
              <a:buClr>
                <a:schemeClr val="dk1"/>
              </a:buClr>
              <a:buSzPts val="1000"/>
              <a:buChar char="–"/>
              <a:defRPr sz="1000"/>
            </a:lvl4pPr>
            <a:lvl5pPr indent="-292100" lvl="4" marL="2286000" algn="l">
              <a:spcBef>
                <a:spcPts val="200"/>
              </a:spcBef>
              <a:spcAft>
                <a:spcPts val="0"/>
              </a:spcAft>
              <a:buClr>
                <a:schemeClr val="dk1"/>
              </a:buClr>
              <a:buSzPts val="1000"/>
              <a:buChar char="»"/>
              <a:defRPr sz="1000"/>
            </a:lvl5pPr>
            <a:lvl6pPr indent="-292100" lvl="5" marL="2743200" algn="l">
              <a:spcBef>
                <a:spcPts val="200"/>
              </a:spcBef>
              <a:spcAft>
                <a:spcPts val="0"/>
              </a:spcAft>
              <a:buClr>
                <a:schemeClr val="dk1"/>
              </a:buClr>
              <a:buSzPts val="1000"/>
              <a:buChar char="•"/>
              <a:defRPr sz="1000"/>
            </a:lvl6pPr>
            <a:lvl7pPr indent="-292100" lvl="6" marL="3200400" algn="l">
              <a:spcBef>
                <a:spcPts val="200"/>
              </a:spcBef>
              <a:spcAft>
                <a:spcPts val="0"/>
              </a:spcAft>
              <a:buClr>
                <a:schemeClr val="dk1"/>
              </a:buClr>
              <a:buSzPts val="1000"/>
              <a:buChar char="•"/>
              <a:defRPr sz="1000"/>
            </a:lvl7pPr>
            <a:lvl8pPr indent="-292100" lvl="7" marL="3657600" algn="l">
              <a:spcBef>
                <a:spcPts val="200"/>
              </a:spcBef>
              <a:spcAft>
                <a:spcPts val="0"/>
              </a:spcAft>
              <a:buClr>
                <a:schemeClr val="dk1"/>
              </a:buClr>
              <a:buSzPts val="1000"/>
              <a:buChar char="•"/>
              <a:defRPr sz="1000"/>
            </a:lvl8pPr>
            <a:lvl9pPr indent="-292100" lvl="8" marL="4114800" algn="l">
              <a:spcBef>
                <a:spcPts val="200"/>
              </a:spcBef>
              <a:spcAft>
                <a:spcPts val="0"/>
              </a:spcAft>
              <a:buClr>
                <a:schemeClr val="dk1"/>
              </a:buClr>
              <a:buSzPts val="1000"/>
              <a:buChar char="•"/>
              <a:defRPr sz="1000"/>
            </a:lvl9pPr>
          </a:lstStyle>
          <a:p/>
        </p:txBody>
      </p:sp>
      <p:sp>
        <p:nvSpPr>
          <p:cNvPr id="102" name="Google Shape;102;p21"/>
          <p:cNvSpPr txBox="1"/>
          <p:nvPr>
            <p:ph idx="2" type="body"/>
          </p:nvPr>
        </p:nvSpPr>
        <p:spPr>
          <a:xfrm>
            <a:off x="228600" y="717550"/>
            <a:ext cx="1504157" cy="2345532"/>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03" name="Google Shape;103;p21"/>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4" name="Google Shape;104;p21"/>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5" name="Google Shape;105;p21"/>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896144" y="2400300"/>
            <a:ext cx="2743200" cy="283369"/>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8" name="Google Shape;108;p22"/>
          <p:cNvSpPr/>
          <p:nvPr>
            <p:ph idx="2" type="pic"/>
          </p:nvPr>
        </p:nvSpPr>
        <p:spPr>
          <a:xfrm>
            <a:off x="896144" y="306388"/>
            <a:ext cx="2743200" cy="2057400"/>
          </a:xfrm>
          <a:prstGeom prst="rect">
            <a:avLst/>
          </a:prstGeom>
          <a:noFill/>
          <a:ln>
            <a:noFill/>
          </a:ln>
        </p:spPr>
      </p:sp>
      <p:sp>
        <p:nvSpPr>
          <p:cNvPr id="109" name="Google Shape;109;p22"/>
          <p:cNvSpPr txBox="1"/>
          <p:nvPr>
            <p:ph idx="1" type="body"/>
          </p:nvPr>
        </p:nvSpPr>
        <p:spPr>
          <a:xfrm>
            <a:off x="896144" y="2683669"/>
            <a:ext cx="2743200" cy="402431"/>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10" name="Google Shape;110;p22"/>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1" name="Google Shape;111;p22"/>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2" name="Google Shape;112;p22"/>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15" name="Google Shape;115;p23"/>
          <p:cNvSpPr txBox="1"/>
          <p:nvPr>
            <p:ph idx="1" type="body"/>
          </p:nvPr>
        </p:nvSpPr>
        <p:spPr>
          <a:xfrm rot="5400000">
            <a:off x="1154509" y="-125809"/>
            <a:ext cx="2262982" cy="41148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16" name="Google Shape;116;p2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7" name="Google Shape;117;p2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8" name="Google Shape;118;p2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2366169" y="1085850"/>
            <a:ext cx="2925763" cy="10287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21" name="Google Shape;121;p24"/>
          <p:cNvSpPr txBox="1"/>
          <p:nvPr>
            <p:ph idx="1" type="body"/>
          </p:nvPr>
        </p:nvSpPr>
        <p:spPr>
          <a:xfrm rot="5400000">
            <a:off x="270669" y="95250"/>
            <a:ext cx="2925763" cy="30099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22" name="Google Shape;122;p24"/>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3" name="Google Shape;123;p24"/>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4" name="Google Shape;124;p24"/>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marR="0" rtl="0" algn="ctr">
              <a:spcBef>
                <a:spcPts val="0"/>
              </a:spcBef>
              <a:spcAft>
                <a:spcPts val="0"/>
              </a:spcAft>
              <a:buClr>
                <a:schemeClr val="dk1"/>
              </a:buClr>
              <a:buSzPts val="2200"/>
              <a:buFont typeface="Calibri"/>
              <a:buNone/>
              <a:defRPr b="0" i="0" sz="2200" u="none" cap="none" strike="noStrik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52" name="Google Shape;52;p13"/>
          <p:cNvSpPr txBox="1"/>
          <p:nvPr>
            <p:ph idx="1" type="body"/>
          </p:nvPr>
        </p:nvSpPr>
        <p:spPr>
          <a:xfrm>
            <a:off x="228600" y="800100"/>
            <a:ext cx="4114800" cy="2262982"/>
          </a:xfrm>
          <a:prstGeom prst="rect">
            <a:avLst/>
          </a:prstGeom>
          <a:noFill/>
          <a:ln>
            <a:noFill/>
          </a:ln>
        </p:spPr>
        <p:txBody>
          <a:bodyPr anchorCtr="0" anchor="t" bIns="22850" lIns="45725" spcFirstLastPara="1" rIns="45725" wrap="square" tIns="22850">
            <a:normAutofit/>
          </a:bodyPr>
          <a:lstStyle>
            <a:lvl1pPr indent="-330200" lvl="0" marL="4572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1pPr>
            <a:lvl2pPr indent="-317500" lvl="1" marL="9144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04800" lvl="2" marL="1371600" marR="0" rtl="0" algn="l">
              <a:spcBef>
                <a:spcPts val="2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3pPr>
            <a:lvl4pPr indent="-292100" lvl="3" marL="1828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4pPr>
            <a:lvl5pPr indent="-292100" lvl="4" marL="22860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5pPr>
            <a:lvl6pPr indent="-292100" lvl="5" marL="27432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6pPr>
            <a:lvl7pPr indent="-292100" lvl="6" marL="32004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7pPr>
            <a:lvl8pPr indent="-292100" lvl="7" marL="36576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8pPr>
            <a:lvl9pPr indent="-292100" lvl="8" marL="4114800" marR="0" rtl="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228600" y="3178175"/>
            <a:ext cx="1066800" cy="182563"/>
          </a:xfrm>
          <a:prstGeom prst="rect">
            <a:avLst/>
          </a:prstGeom>
          <a:noFill/>
          <a:ln>
            <a:noFill/>
          </a:ln>
        </p:spPr>
        <p:txBody>
          <a:bodyPr anchorCtr="0" anchor="ctr" bIns="22850" lIns="45725" spcFirstLastPara="1" rIns="45725" wrap="square" tIns="22850">
            <a:noAutofit/>
          </a:bodyPr>
          <a:lstStyle>
            <a:lvl1pPr lvl="0" marR="0" rtl="0" algn="l">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1562100" y="3178175"/>
            <a:ext cx="1447800" cy="182563"/>
          </a:xfrm>
          <a:prstGeom prst="rect">
            <a:avLst/>
          </a:prstGeom>
          <a:noFill/>
          <a:ln>
            <a:noFill/>
          </a:ln>
        </p:spPr>
        <p:txBody>
          <a:bodyPr anchorCtr="0" anchor="ctr" bIns="22850" lIns="45725" spcFirstLastPara="1" rIns="45725" wrap="square" tIns="22850">
            <a:noAutofit/>
          </a:bodyPr>
          <a:lstStyle>
            <a:lvl1pPr lvl="0" marR="0" rtl="0" algn="ctr">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rtl="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3276600" y="3178175"/>
            <a:ext cx="1066800" cy="182563"/>
          </a:xfrm>
          <a:prstGeom prst="rect">
            <a:avLst/>
          </a:prstGeom>
          <a:noFill/>
          <a:ln>
            <a:noFill/>
          </a:ln>
        </p:spPr>
        <p:txBody>
          <a:bodyPr anchorCtr="0" anchor="ctr" bIns="22850" lIns="45725" spcFirstLastPara="1" rIns="45725" wrap="square" tIns="22850">
            <a:noAutofit/>
          </a:bodyPr>
          <a:lstStyle>
            <a:lvl1pPr indent="0" lvl="0" marL="0" marR="0" rtl="0" algn="r">
              <a:spcBef>
                <a:spcPts val="0"/>
              </a:spcBef>
              <a:buNone/>
              <a:defRPr b="0" i="0" sz="600" u="none" cap="none" strike="noStrike">
                <a:solidFill>
                  <a:srgbClr val="888888"/>
                </a:solidFill>
                <a:latin typeface="Calibri"/>
                <a:ea typeface="Calibri"/>
                <a:cs typeface="Calibri"/>
                <a:sym typeface="Calibri"/>
              </a:defRPr>
            </a:lvl1pPr>
            <a:lvl2pPr indent="0" lvl="1" marL="0" marR="0" rtl="0" algn="r">
              <a:spcBef>
                <a:spcPts val="0"/>
              </a:spcBef>
              <a:buNone/>
              <a:defRPr b="0" i="0" sz="600" u="none" cap="none" strike="noStrike">
                <a:solidFill>
                  <a:srgbClr val="888888"/>
                </a:solidFill>
                <a:latin typeface="Calibri"/>
                <a:ea typeface="Calibri"/>
                <a:cs typeface="Calibri"/>
                <a:sym typeface="Calibri"/>
              </a:defRPr>
            </a:lvl2pPr>
            <a:lvl3pPr indent="0" lvl="2" marL="0" marR="0" rtl="0" algn="r">
              <a:spcBef>
                <a:spcPts val="0"/>
              </a:spcBef>
              <a:buNone/>
              <a:defRPr b="0" i="0" sz="600" u="none" cap="none" strike="noStrike">
                <a:solidFill>
                  <a:srgbClr val="888888"/>
                </a:solidFill>
                <a:latin typeface="Calibri"/>
                <a:ea typeface="Calibri"/>
                <a:cs typeface="Calibri"/>
                <a:sym typeface="Calibri"/>
              </a:defRPr>
            </a:lvl3pPr>
            <a:lvl4pPr indent="0" lvl="3" marL="0" marR="0" rtl="0" algn="r">
              <a:spcBef>
                <a:spcPts val="0"/>
              </a:spcBef>
              <a:buNone/>
              <a:defRPr b="0" i="0" sz="600" u="none" cap="none" strike="noStrike">
                <a:solidFill>
                  <a:srgbClr val="888888"/>
                </a:solidFill>
                <a:latin typeface="Calibri"/>
                <a:ea typeface="Calibri"/>
                <a:cs typeface="Calibri"/>
                <a:sym typeface="Calibri"/>
              </a:defRPr>
            </a:lvl4pPr>
            <a:lvl5pPr indent="0" lvl="4" marL="0" marR="0" rtl="0" algn="r">
              <a:spcBef>
                <a:spcPts val="0"/>
              </a:spcBef>
              <a:buNone/>
              <a:defRPr b="0" i="0" sz="600" u="none" cap="none" strike="noStrike">
                <a:solidFill>
                  <a:srgbClr val="888888"/>
                </a:solidFill>
                <a:latin typeface="Calibri"/>
                <a:ea typeface="Calibri"/>
                <a:cs typeface="Calibri"/>
                <a:sym typeface="Calibri"/>
              </a:defRPr>
            </a:lvl5pPr>
            <a:lvl6pPr indent="0" lvl="5" marL="0" marR="0" rtl="0" algn="r">
              <a:spcBef>
                <a:spcPts val="0"/>
              </a:spcBef>
              <a:buNone/>
              <a:defRPr b="0" i="0" sz="600" u="none" cap="none" strike="noStrike">
                <a:solidFill>
                  <a:srgbClr val="888888"/>
                </a:solidFill>
                <a:latin typeface="Calibri"/>
                <a:ea typeface="Calibri"/>
                <a:cs typeface="Calibri"/>
                <a:sym typeface="Calibri"/>
              </a:defRPr>
            </a:lvl6pPr>
            <a:lvl7pPr indent="0" lvl="6" marL="0" marR="0" rtl="0" algn="r">
              <a:spcBef>
                <a:spcPts val="0"/>
              </a:spcBef>
              <a:buNone/>
              <a:defRPr b="0" i="0" sz="600" u="none" cap="none" strike="noStrike">
                <a:solidFill>
                  <a:srgbClr val="888888"/>
                </a:solidFill>
                <a:latin typeface="Calibri"/>
                <a:ea typeface="Calibri"/>
                <a:cs typeface="Calibri"/>
                <a:sym typeface="Calibri"/>
              </a:defRPr>
            </a:lvl7pPr>
            <a:lvl8pPr indent="0" lvl="7" marL="0" marR="0" rtl="0" algn="r">
              <a:spcBef>
                <a:spcPts val="0"/>
              </a:spcBef>
              <a:buNone/>
              <a:defRPr b="0" i="0" sz="600" u="none" cap="none" strike="noStrike">
                <a:solidFill>
                  <a:srgbClr val="888888"/>
                </a:solidFill>
                <a:latin typeface="Calibri"/>
                <a:ea typeface="Calibri"/>
                <a:cs typeface="Calibri"/>
                <a:sym typeface="Calibri"/>
              </a:defRPr>
            </a:lvl8pPr>
            <a:lvl9pPr indent="0" lvl="8" marL="0" marR="0" rtl="0" algn="r">
              <a:spcBef>
                <a:spcPts val="0"/>
              </a:spcBef>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0.jpg"/><Relationship Id="rId4" Type="http://schemas.openxmlformats.org/officeDocument/2006/relationships/image" Target="../media/image21.png"/><Relationship Id="rId10" Type="http://schemas.openxmlformats.org/officeDocument/2006/relationships/image" Target="../media/image4.png"/><Relationship Id="rId9" Type="http://schemas.openxmlformats.org/officeDocument/2006/relationships/image" Target="../media/image9.png"/><Relationship Id="rId5" Type="http://schemas.openxmlformats.org/officeDocument/2006/relationships/image" Target="../media/image28.png"/><Relationship Id="rId6" Type="http://schemas.openxmlformats.org/officeDocument/2006/relationships/image" Target="../media/image19.png"/><Relationship Id="rId7" Type="http://schemas.openxmlformats.org/officeDocument/2006/relationships/image" Target="../media/image39.png"/><Relationship Id="rId8"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1.png"/><Relationship Id="rId5" Type="http://schemas.openxmlformats.org/officeDocument/2006/relationships/image" Target="../media/image32.jpg"/><Relationship Id="rId6" Type="http://schemas.openxmlformats.org/officeDocument/2006/relationships/image" Target="../media/image24.png"/><Relationship Id="rId7" Type="http://schemas.openxmlformats.org/officeDocument/2006/relationships/image" Target="../media/image4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10.jpg"/><Relationship Id="rId5" Type="http://schemas.openxmlformats.org/officeDocument/2006/relationships/image" Target="../media/image22.png"/><Relationship Id="rId6" Type="http://schemas.openxmlformats.org/officeDocument/2006/relationships/image" Target="../media/image4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0.jpg"/><Relationship Id="rId4" Type="http://schemas.openxmlformats.org/officeDocument/2006/relationships/image" Target="../media/image21.png"/><Relationship Id="rId5" Type="http://schemas.openxmlformats.org/officeDocument/2006/relationships/image" Target="../media/image48.png"/><Relationship Id="rId6" Type="http://schemas.openxmlformats.org/officeDocument/2006/relationships/image" Target="../media/image40.png"/><Relationship Id="rId7" Type="http://schemas.openxmlformats.org/officeDocument/2006/relationships/image" Target="../media/image22.png"/><Relationship Id="rId8" Type="http://schemas.openxmlformats.org/officeDocument/2006/relationships/image" Target="../media/image4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0.jpg"/><Relationship Id="rId4" Type="http://schemas.openxmlformats.org/officeDocument/2006/relationships/image" Target="../media/image51.png"/><Relationship Id="rId9" Type="http://schemas.openxmlformats.org/officeDocument/2006/relationships/hyperlink" Target="https://www.youtube.com/watch?v=jztwpsIzEGc&amp;t=3543s" TargetMode="External"/><Relationship Id="rId5" Type="http://schemas.openxmlformats.org/officeDocument/2006/relationships/image" Target="../media/image14.png"/><Relationship Id="rId6" Type="http://schemas.openxmlformats.org/officeDocument/2006/relationships/image" Target="../media/image12.png"/><Relationship Id="rId7" Type="http://schemas.openxmlformats.org/officeDocument/2006/relationships/hyperlink" Target="https://www.kaggle.com/datasets/danielshanbalico/dog-emotion/code" TargetMode="External"/><Relationship Id="rId8" Type="http://schemas.openxmlformats.org/officeDocument/2006/relationships/hyperlink" Target="https://streamlit.io/"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0.jpg"/><Relationship Id="rId4" Type="http://schemas.openxmlformats.org/officeDocument/2006/relationships/image" Target="../media/image43.png"/><Relationship Id="rId11" Type="http://schemas.openxmlformats.org/officeDocument/2006/relationships/image" Target="../media/image49.jpg"/><Relationship Id="rId10" Type="http://schemas.openxmlformats.org/officeDocument/2006/relationships/image" Target="../media/image9.png"/><Relationship Id="rId12" Type="http://schemas.openxmlformats.org/officeDocument/2006/relationships/image" Target="../media/image50.png"/><Relationship Id="rId9" Type="http://schemas.openxmlformats.org/officeDocument/2006/relationships/image" Target="../media/image4.png"/><Relationship Id="rId5" Type="http://schemas.openxmlformats.org/officeDocument/2006/relationships/image" Target="../media/image30.png"/><Relationship Id="rId6" Type="http://schemas.openxmlformats.org/officeDocument/2006/relationships/image" Target="../media/image27.jpg"/><Relationship Id="rId7" Type="http://schemas.openxmlformats.org/officeDocument/2006/relationships/image" Target="../media/image47.jpg"/><Relationship Id="rId8" Type="http://schemas.openxmlformats.org/officeDocument/2006/relationships/image" Target="../media/image4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1.png"/><Relationship Id="rId5" Type="http://schemas.openxmlformats.org/officeDocument/2006/relationships/image" Target="../media/image20.png"/><Relationship Id="rId6"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0.jpg"/><Relationship Id="rId4" Type="http://schemas.openxmlformats.org/officeDocument/2006/relationships/image" Target="../media/image14.png"/><Relationship Id="rId9" Type="http://schemas.openxmlformats.org/officeDocument/2006/relationships/image" Target="../media/image9.png"/><Relationship Id="rId5" Type="http://schemas.openxmlformats.org/officeDocument/2006/relationships/image" Target="../media/image35.png"/><Relationship Id="rId6" Type="http://schemas.openxmlformats.org/officeDocument/2006/relationships/image" Target="../media/image2.png"/><Relationship Id="rId7" Type="http://schemas.openxmlformats.org/officeDocument/2006/relationships/image" Target="../media/image3.png"/><Relationship Id="rId8"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image" Target="../media/image36.png"/><Relationship Id="rId5" Type="http://schemas.openxmlformats.org/officeDocument/2006/relationships/image" Target="../media/image30.png"/><Relationship Id="rId6"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0.jpg"/><Relationship Id="rId4" Type="http://schemas.openxmlformats.org/officeDocument/2006/relationships/image" Target="../media/image21.png"/><Relationship Id="rId5" Type="http://schemas.openxmlformats.org/officeDocument/2006/relationships/image" Target="../media/image4.png"/><Relationship Id="rId6" Type="http://schemas.openxmlformats.org/officeDocument/2006/relationships/image" Target="../media/image37.png"/><Relationship Id="rId7"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0.jpg"/><Relationship Id="rId4" Type="http://schemas.openxmlformats.org/officeDocument/2006/relationships/image" Target="../media/image21.png"/><Relationship Id="rId5" Type="http://schemas.openxmlformats.org/officeDocument/2006/relationships/image" Target="../media/image23.png"/><Relationship Id="rId6" Type="http://schemas.openxmlformats.org/officeDocument/2006/relationships/image" Target="../media/image17.png"/><Relationship Id="rId7"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2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0.jpg"/><Relationship Id="rId5" Type="http://schemas.openxmlformats.org/officeDocument/2006/relationships/image" Target="../media/image22.png"/><Relationship Id="rId6" Type="http://schemas.openxmlformats.org/officeDocument/2006/relationships/image" Target="../media/image3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3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30" name="Google Shape;130;p25"/>
          <p:cNvSpPr/>
          <p:nvPr/>
        </p:nvSpPr>
        <p:spPr>
          <a:xfrm>
            <a:off x="3785537" y="1775685"/>
            <a:ext cx="9181785" cy="2479082"/>
          </a:xfrm>
          <a:custGeom>
            <a:rect b="b" l="l" r="r" t="t"/>
            <a:pathLst>
              <a:path extrusionOk="0" h="4958164" w="18363569">
                <a:moveTo>
                  <a:pt x="0" y="0"/>
                </a:moveTo>
                <a:lnTo>
                  <a:pt x="18363569" y="0"/>
                </a:lnTo>
                <a:lnTo>
                  <a:pt x="18363569" y="4958163"/>
                </a:lnTo>
                <a:lnTo>
                  <a:pt x="0" y="4958163"/>
                </a:lnTo>
                <a:lnTo>
                  <a:pt x="0" y="0"/>
                </a:lnTo>
                <a:close/>
              </a:path>
            </a:pathLst>
          </a:custGeom>
          <a:blipFill rotWithShape="1">
            <a:blip r:embed="rId4">
              <a:alphaModFix/>
            </a:blip>
            <a:stretch>
              <a:fillRect b="0" l="0" r="0" t="0"/>
            </a:stretch>
          </a:blipFill>
          <a:ln>
            <a:noFill/>
          </a:ln>
        </p:spPr>
      </p:sp>
      <p:sp>
        <p:nvSpPr>
          <p:cNvPr id="131" name="Google Shape;131;p25"/>
          <p:cNvSpPr/>
          <p:nvPr/>
        </p:nvSpPr>
        <p:spPr>
          <a:xfrm>
            <a:off x="-748091" y="3947700"/>
            <a:ext cx="5682205" cy="1122235"/>
          </a:xfrm>
          <a:custGeom>
            <a:rect b="b" l="l" r="r" t="t"/>
            <a:pathLst>
              <a:path extrusionOk="0" h="2244471" w="11364410">
                <a:moveTo>
                  <a:pt x="0" y="0"/>
                </a:moveTo>
                <a:lnTo>
                  <a:pt x="11364411" y="0"/>
                </a:lnTo>
                <a:lnTo>
                  <a:pt x="11364411" y="2244471"/>
                </a:lnTo>
                <a:lnTo>
                  <a:pt x="0" y="2244471"/>
                </a:lnTo>
                <a:lnTo>
                  <a:pt x="0" y="0"/>
                </a:lnTo>
                <a:close/>
              </a:path>
            </a:pathLst>
          </a:custGeom>
          <a:blipFill rotWithShape="1">
            <a:blip r:embed="rId5">
              <a:alphaModFix/>
            </a:blip>
            <a:stretch>
              <a:fillRect b="0" l="0" r="0" t="0"/>
            </a:stretch>
          </a:blipFill>
          <a:ln>
            <a:noFill/>
          </a:ln>
        </p:spPr>
      </p:sp>
      <p:sp>
        <p:nvSpPr>
          <p:cNvPr id="132" name="Google Shape;132;p25"/>
          <p:cNvSpPr/>
          <p:nvPr/>
        </p:nvSpPr>
        <p:spPr>
          <a:xfrm>
            <a:off x="-1358538" y="235099"/>
            <a:ext cx="5379655" cy="4639953"/>
          </a:xfrm>
          <a:custGeom>
            <a:rect b="b" l="l" r="r" t="t"/>
            <a:pathLst>
              <a:path extrusionOk="0" h="9279905" w="10759310">
                <a:moveTo>
                  <a:pt x="0" y="0"/>
                </a:moveTo>
                <a:lnTo>
                  <a:pt x="10759310" y="0"/>
                </a:lnTo>
                <a:lnTo>
                  <a:pt x="10759310" y="9279905"/>
                </a:lnTo>
                <a:lnTo>
                  <a:pt x="0" y="9279905"/>
                </a:lnTo>
                <a:lnTo>
                  <a:pt x="0" y="0"/>
                </a:lnTo>
                <a:close/>
              </a:path>
            </a:pathLst>
          </a:custGeom>
          <a:blipFill rotWithShape="1">
            <a:blip r:embed="rId6">
              <a:alphaModFix/>
            </a:blip>
            <a:stretch>
              <a:fillRect b="0" l="0" r="0" t="0"/>
            </a:stretch>
          </a:blipFill>
          <a:ln>
            <a:noFill/>
          </a:ln>
        </p:spPr>
      </p:sp>
      <p:sp>
        <p:nvSpPr>
          <p:cNvPr id="133" name="Google Shape;133;p25"/>
          <p:cNvSpPr/>
          <p:nvPr/>
        </p:nvSpPr>
        <p:spPr>
          <a:xfrm>
            <a:off x="6223312" y="168575"/>
            <a:ext cx="695606" cy="629443"/>
          </a:xfrm>
          <a:custGeom>
            <a:rect b="b" l="l" r="r" t="t"/>
            <a:pathLst>
              <a:path extrusionOk="0" h="1258885" w="1391211">
                <a:moveTo>
                  <a:pt x="0" y="0"/>
                </a:moveTo>
                <a:lnTo>
                  <a:pt x="1391211" y="0"/>
                </a:lnTo>
                <a:lnTo>
                  <a:pt x="1391211" y="1258886"/>
                </a:lnTo>
                <a:lnTo>
                  <a:pt x="0" y="1258886"/>
                </a:lnTo>
                <a:lnTo>
                  <a:pt x="0" y="0"/>
                </a:lnTo>
                <a:close/>
              </a:path>
            </a:pathLst>
          </a:custGeom>
          <a:blipFill rotWithShape="1">
            <a:blip r:embed="rId7">
              <a:alphaModFix/>
            </a:blip>
            <a:stretch>
              <a:fillRect b="0" l="0" r="0" t="0"/>
            </a:stretch>
          </a:blipFill>
          <a:ln>
            <a:noFill/>
          </a:ln>
        </p:spPr>
      </p:sp>
      <p:sp>
        <p:nvSpPr>
          <p:cNvPr id="134" name="Google Shape;134;p25"/>
          <p:cNvSpPr/>
          <p:nvPr/>
        </p:nvSpPr>
        <p:spPr>
          <a:xfrm rot="-2412735">
            <a:off x="3741979" y="1623470"/>
            <a:ext cx="1022945" cy="532358"/>
          </a:xfrm>
          <a:custGeom>
            <a:rect b="b" l="l" r="r" t="t"/>
            <a:pathLst>
              <a:path extrusionOk="0" h="1064715" w="2045890">
                <a:moveTo>
                  <a:pt x="0" y="0"/>
                </a:moveTo>
                <a:lnTo>
                  <a:pt x="2045890" y="0"/>
                </a:lnTo>
                <a:lnTo>
                  <a:pt x="2045890" y="1064715"/>
                </a:lnTo>
                <a:lnTo>
                  <a:pt x="0" y="1064715"/>
                </a:lnTo>
                <a:lnTo>
                  <a:pt x="0" y="0"/>
                </a:lnTo>
                <a:close/>
              </a:path>
            </a:pathLst>
          </a:custGeom>
          <a:blipFill rotWithShape="1">
            <a:blip r:embed="rId8">
              <a:alphaModFix/>
            </a:blip>
            <a:stretch>
              <a:fillRect b="0" l="0" r="0" t="0"/>
            </a:stretch>
          </a:blipFill>
          <a:ln>
            <a:noFill/>
          </a:ln>
        </p:spPr>
      </p:sp>
      <p:sp>
        <p:nvSpPr>
          <p:cNvPr id="135" name="Google Shape;135;p25"/>
          <p:cNvSpPr txBox="1"/>
          <p:nvPr/>
        </p:nvSpPr>
        <p:spPr>
          <a:xfrm>
            <a:off x="4324880" y="2043653"/>
            <a:ext cx="4492500" cy="1797900"/>
          </a:xfrm>
          <a:prstGeom prst="rect">
            <a:avLst/>
          </a:prstGeom>
          <a:noFill/>
          <a:ln>
            <a:noFill/>
          </a:ln>
        </p:spPr>
        <p:txBody>
          <a:bodyPr anchorCtr="0" anchor="t" bIns="0" lIns="0" spcFirstLastPara="1" rIns="0" wrap="square" tIns="0">
            <a:spAutoFit/>
          </a:bodyPr>
          <a:lstStyle/>
          <a:p>
            <a:pPr indent="0" lvl="0" marL="0" marR="0" rtl="0" algn="ctr">
              <a:lnSpc>
                <a:spcPct val="80004"/>
              </a:lnSpc>
              <a:spcBef>
                <a:spcPts val="0"/>
              </a:spcBef>
              <a:spcAft>
                <a:spcPts val="0"/>
              </a:spcAft>
              <a:buNone/>
            </a:pPr>
            <a:r>
              <a:rPr lang="en" sz="7300">
                <a:latin typeface="Jua"/>
                <a:ea typeface="Jua"/>
                <a:cs typeface="Jua"/>
                <a:sym typeface="Jua"/>
              </a:rPr>
              <a:t>Pawsitive</a:t>
            </a:r>
            <a:endParaRPr sz="7300">
              <a:latin typeface="Jua"/>
              <a:ea typeface="Jua"/>
              <a:cs typeface="Jua"/>
              <a:sym typeface="Jua"/>
            </a:endParaRPr>
          </a:p>
          <a:p>
            <a:pPr indent="0" lvl="0" marL="0" marR="0" rtl="0" algn="ctr">
              <a:lnSpc>
                <a:spcPct val="80004"/>
              </a:lnSpc>
              <a:spcBef>
                <a:spcPts val="0"/>
              </a:spcBef>
              <a:spcAft>
                <a:spcPts val="0"/>
              </a:spcAft>
              <a:buNone/>
            </a:pPr>
            <a:r>
              <a:rPr lang="en" sz="7300">
                <a:latin typeface="Jua"/>
                <a:ea typeface="Jua"/>
                <a:cs typeface="Jua"/>
                <a:sym typeface="Jua"/>
              </a:rPr>
              <a:t>Vibes</a:t>
            </a:r>
            <a:endParaRPr sz="7300">
              <a:latin typeface="Jua"/>
              <a:ea typeface="Jua"/>
              <a:cs typeface="Jua"/>
              <a:sym typeface="Jua"/>
            </a:endParaRPr>
          </a:p>
        </p:txBody>
      </p:sp>
      <p:sp>
        <p:nvSpPr>
          <p:cNvPr id="136" name="Google Shape;136;p25"/>
          <p:cNvSpPr txBox="1"/>
          <p:nvPr/>
        </p:nvSpPr>
        <p:spPr>
          <a:xfrm>
            <a:off x="5466527" y="934696"/>
            <a:ext cx="2209200" cy="291000"/>
          </a:xfrm>
          <a:prstGeom prst="rect">
            <a:avLst/>
          </a:prstGeom>
          <a:noFill/>
          <a:ln>
            <a:noFill/>
          </a:ln>
        </p:spPr>
        <p:txBody>
          <a:bodyPr anchorCtr="0" anchor="t" bIns="0" lIns="0" spcFirstLastPara="1" rIns="0" wrap="square" tIns="0">
            <a:spAutoFit/>
          </a:bodyPr>
          <a:lstStyle/>
          <a:p>
            <a:pPr indent="0" lvl="0" marL="0" marR="0" rtl="0" algn="ctr">
              <a:lnSpc>
                <a:spcPct val="89988"/>
              </a:lnSpc>
              <a:spcBef>
                <a:spcPts val="0"/>
              </a:spcBef>
              <a:spcAft>
                <a:spcPts val="0"/>
              </a:spcAft>
              <a:buNone/>
            </a:pPr>
            <a:r>
              <a:rPr lang="en" sz="2100">
                <a:latin typeface="Jua"/>
                <a:ea typeface="Jua"/>
                <a:cs typeface="Jua"/>
                <a:sym typeface="Jua"/>
              </a:rPr>
              <a:t>Corey Duncan</a:t>
            </a:r>
            <a:endParaRPr sz="700"/>
          </a:p>
        </p:txBody>
      </p:sp>
      <p:sp>
        <p:nvSpPr>
          <p:cNvPr id="137" name="Google Shape;137;p25"/>
          <p:cNvSpPr/>
          <p:nvPr/>
        </p:nvSpPr>
        <p:spPr>
          <a:xfrm rot="-1432834">
            <a:off x="559842" y="1769040"/>
            <a:ext cx="258872" cy="281383"/>
          </a:xfrm>
          <a:custGeom>
            <a:rect b="b" l="l" r="r" t="t"/>
            <a:pathLst>
              <a:path extrusionOk="0" h="562766" w="517744">
                <a:moveTo>
                  <a:pt x="0" y="0"/>
                </a:moveTo>
                <a:lnTo>
                  <a:pt x="517744" y="0"/>
                </a:lnTo>
                <a:lnTo>
                  <a:pt x="517744" y="562766"/>
                </a:lnTo>
                <a:lnTo>
                  <a:pt x="0" y="562766"/>
                </a:lnTo>
                <a:lnTo>
                  <a:pt x="0" y="0"/>
                </a:lnTo>
                <a:close/>
              </a:path>
            </a:pathLst>
          </a:custGeom>
          <a:blipFill rotWithShape="1">
            <a:blip r:embed="rId9">
              <a:alphaModFix/>
            </a:blip>
            <a:stretch>
              <a:fillRect b="0" l="0" r="0" t="0"/>
            </a:stretch>
          </a:blipFill>
          <a:ln>
            <a:noFill/>
          </a:ln>
        </p:spPr>
      </p:sp>
      <p:sp>
        <p:nvSpPr>
          <p:cNvPr id="138" name="Google Shape;138;p25"/>
          <p:cNvSpPr/>
          <p:nvPr/>
        </p:nvSpPr>
        <p:spPr>
          <a:xfrm rot="-509177">
            <a:off x="692490" y="854751"/>
            <a:ext cx="436765" cy="474745"/>
          </a:xfrm>
          <a:custGeom>
            <a:rect b="b" l="l" r="r" t="t"/>
            <a:pathLst>
              <a:path extrusionOk="0" h="949489" w="873530">
                <a:moveTo>
                  <a:pt x="0" y="0"/>
                </a:moveTo>
                <a:lnTo>
                  <a:pt x="873530" y="0"/>
                </a:lnTo>
                <a:lnTo>
                  <a:pt x="873530" y="949490"/>
                </a:lnTo>
                <a:lnTo>
                  <a:pt x="0" y="949490"/>
                </a:lnTo>
                <a:lnTo>
                  <a:pt x="0" y="0"/>
                </a:lnTo>
                <a:close/>
              </a:path>
            </a:pathLst>
          </a:custGeom>
          <a:blipFill rotWithShape="1">
            <a:blip r:embed="rId10">
              <a:alphaModFix/>
            </a:blip>
            <a:stretch>
              <a:fillRect b="0" l="0" r="0" t="0"/>
            </a:stretch>
          </a:blipFill>
          <a:ln>
            <a:noFill/>
          </a:ln>
        </p:spPr>
      </p:sp>
      <p:sp>
        <p:nvSpPr>
          <p:cNvPr id="139" name="Google Shape;139;p25"/>
          <p:cNvSpPr txBox="1"/>
          <p:nvPr/>
        </p:nvSpPr>
        <p:spPr>
          <a:xfrm>
            <a:off x="4843275" y="3741750"/>
            <a:ext cx="3974100" cy="36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Jua"/>
                <a:ea typeface="Jua"/>
                <a:cs typeface="Jua"/>
                <a:sym typeface="Jua"/>
              </a:rPr>
              <a:t>Dog Emotion Image Classifier</a:t>
            </a:r>
            <a:endParaRPr sz="2100">
              <a:solidFill>
                <a:schemeClr val="dk1"/>
              </a:solidFill>
              <a:latin typeface="Jua"/>
              <a:ea typeface="Jua"/>
              <a:cs typeface="Jua"/>
              <a:sym typeface="Ju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4"/>
          <p:cNvSpPr/>
          <p:nvPr/>
        </p:nvSpPr>
        <p:spPr>
          <a:xfrm>
            <a:off x="0" y="7100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77" l="0" r="0" t="-38887"/>
            </a:stretch>
          </a:blipFill>
          <a:ln>
            <a:noFill/>
          </a:ln>
        </p:spPr>
      </p:sp>
      <p:sp>
        <p:nvSpPr>
          <p:cNvPr id="280" name="Google Shape;280;p34"/>
          <p:cNvSpPr/>
          <p:nvPr/>
        </p:nvSpPr>
        <p:spPr>
          <a:xfrm>
            <a:off x="2288710" y="2309300"/>
            <a:ext cx="7833180" cy="979147"/>
          </a:xfrm>
          <a:custGeom>
            <a:rect b="b" l="l" r="r" t="t"/>
            <a:pathLst>
              <a:path extrusionOk="0" h="1958295" w="15666360">
                <a:moveTo>
                  <a:pt x="0" y="0"/>
                </a:moveTo>
                <a:lnTo>
                  <a:pt x="15666360" y="0"/>
                </a:lnTo>
                <a:lnTo>
                  <a:pt x="15666360" y="1958295"/>
                </a:lnTo>
                <a:lnTo>
                  <a:pt x="0" y="1958295"/>
                </a:lnTo>
                <a:lnTo>
                  <a:pt x="0" y="0"/>
                </a:lnTo>
                <a:close/>
              </a:path>
            </a:pathLst>
          </a:custGeom>
          <a:blipFill rotWithShape="1">
            <a:blip r:embed="rId4">
              <a:alphaModFix/>
            </a:blip>
            <a:stretch>
              <a:fillRect b="0" l="0" r="0" t="0"/>
            </a:stretch>
          </a:blipFill>
          <a:ln>
            <a:noFill/>
          </a:ln>
        </p:spPr>
      </p:sp>
      <p:grpSp>
        <p:nvGrpSpPr>
          <p:cNvPr id="281" name="Google Shape;281;p34"/>
          <p:cNvGrpSpPr/>
          <p:nvPr/>
        </p:nvGrpSpPr>
        <p:grpSpPr>
          <a:xfrm>
            <a:off x="294825" y="1736524"/>
            <a:ext cx="2229568" cy="2124706"/>
            <a:chOff x="-23042" y="66269"/>
            <a:chExt cx="6542159" cy="6349987"/>
          </a:xfrm>
        </p:grpSpPr>
        <p:sp>
          <p:nvSpPr>
            <p:cNvPr id="282" name="Google Shape;282;p34"/>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rotWithShape="1">
              <a:blip r:embed="rId5">
                <a:alphaModFix/>
              </a:blip>
              <a:stretch>
                <a:fillRect b="-55787" l="-89976" r="-62567" t="-13328"/>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83" name="Google Shape;283;p34"/>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4A90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sp>
        <p:nvSpPr>
          <p:cNvPr id="284" name="Google Shape;284;p34"/>
          <p:cNvSpPr/>
          <p:nvPr/>
        </p:nvSpPr>
        <p:spPr>
          <a:xfrm rot="-604460">
            <a:off x="1655493" y="543646"/>
            <a:ext cx="908240" cy="334913"/>
          </a:xfrm>
          <a:custGeom>
            <a:rect b="b" l="l" r="r" t="t"/>
            <a:pathLst>
              <a:path extrusionOk="0" h="669542" w="1815708">
                <a:moveTo>
                  <a:pt x="0" y="0"/>
                </a:moveTo>
                <a:lnTo>
                  <a:pt x="1815708" y="0"/>
                </a:lnTo>
                <a:lnTo>
                  <a:pt x="1815708" y="669542"/>
                </a:lnTo>
                <a:lnTo>
                  <a:pt x="0" y="669542"/>
                </a:lnTo>
                <a:lnTo>
                  <a:pt x="0" y="0"/>
                </a:lnTo>
                <a:close/>
              </a:path>
            </a:pathLst>
          </a:custGeom>
          <a:blipFill rotWithShape="1">
            <a:blip r:embed="rId6">
              <a:alphaModFix/>
            </a:blip>
            <a:stretch>
              <a:fillRect b="0" l="0" r="0" t="0"/>
            </a:stretch>
          </a:blipFill>
          <a:ln>
            <a:noFill/>
          </a:ln>
        </p:spPr>
      </p:sp>
      <p:sp>
        <p:nvSpPr>
          <p:cNvPr id="285" name="Google Shape;285;p34"/>
          <p:cNvSpPr/>
          <p:nvPr/>
        </p:nvSpPr>
        <p:spPr>
          <a:xfrm rot="1046363">
            <a:off x="7783528" y="1066951"/>
            <a:ext cx="872057" cy="833178"/>
          </a:xfrm>
          <a:custGeom>
            <a:rect b="b" l="l" r="r" t="t"/>
            <a:pathLst>
              <a:path extrusionOk="0" h="1664671" w="1742351">
                <a:moveTo>
                  <a:pt x="0" y="0"/>
                </a:moveTo>
                <a:lnTo>
                  <a:pt x="1742352" y="0"/>
                </a:lnTo>
                <a:lnTo>
                  <a:pt x="1742352" y="1664671"/>
                </a:lnTo>
                <a:lnTo>
                  <a:pt x="0" y="1664671"/>
                </a:lnTo>
                <a:lnTo>
                  <a:pt x="0" y="0"/>
                </a:lnTo>
                <a:close/>
              </a:path>
            </a:pathLst>
          </a:custGeom>
          <a:blipFill rotWithShape="1">
            <a:blip r:embed="rId7">
              <a:alphaModFix/>
            </a:blip>
            <a:stretch>
              <a:fillRect b="0" l="0" r="0" t="0"/>
            </a:stretch>
          </a:blipFill>
          <a:ln>
            <a:noFill/>
          </a:ln>
        </p:spPr>
      </p:sp>
      <p:sp>
        <p:nvSpPr>
          <p:cNvPr id="286" name="Google Shape;286;p34"/>
          <p:cNvSpPr txBox="1"/>
          <p:nvPr/>
        </p:nvSpPr>
        <p:spPr>
          <a:xfrm>
            <a:off x="2586018" y="2541813"/>
            <a:ext cx="5962200" cy="6249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t>Streamlit App</a:t>
            </a:r>
            <a:endParaRPr sz="7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5"/>
          <p:cNvSpPr/>
          <p:nvPr/>
        </p:nvSpPr>
        <p:spPr>
          <a:xfrm>
            <a:off x="85685" y="430225"/>
            <a:ext cx="7833180" cy="979148"/>
          </a:xfrm>
          <a:custGeom>
            <a:rect b="b" l="l" r="r" t="t"/>
            <a:pathLst>
              <a:path extrusionOk="0" h="1958295" w="15666360">
                <a:moveTo>
                  <a:pt x="0" y="0"/>
                </a:moveTo>
                <a:lnTo>
                  <a:pt x="15666360" y="0"/>
                </a:lnTo>
                <a:lnTo>
                  <a:pt x="15666360" y="1958295"/>
                </a:lnTo>
                <a:lnTo>
                  <a:pt x="0" y="1958295"/>
                </a:lnTo>
                <a:lnTo>
                  <a:pt x="0" y="0"/>
                </a:lnTo>
                <a:close/>
              </a:path>
            </a:pathLst>
          </a:custGeom>
          <a:blipFill rotWithShape="1">
            <a:blip r:embed="rId3">
              <a:alphaModFix/>
            </a:blip>
            <a:stretch>
              <a:fillRect b="0" l="0" r="0" t="0"/>
            </a:stretch>
          </a:blipFill>
          <a:ln>
            <a:noFill/>
          </a:ln>
        </p:spPr>
      </p:sp>
      <p:sp>
        <p:nvSpPr>
          <p:cNvPr id="292" name="Google Shape;292;p35"/>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4">
              <a:alphaModFix/>
            </a:blip>
            <a:stretch>
              <a:fillRect b="-38883" l="0" r="0" t="-38885"/>
            </a:stretch>
          </a:blipFill>
          <a:ln>
            <a:noFill/>
          </a:ln>
        </p:spPr>
      </p:sp>
      <p:sp>
        <p:nvSpPr>
          <p:cNvPr id="293" name="Google Shape;293;p35"/>
          <p:cNvSpPr/>
          <p:nvPr/>
        </p:nvSpPr>
        <p:spPr>
          <a:xfrm flipH="1" rot="9732038">
            <a:off x="2693813" y="2220930"/>
            <a:ext cx="698670" cy="279468"/>
          </a:xfrm>
          <a:custGeom>
            <a:rect b="b" l="l" r="r" t="t"/>
            <a:pathLst>
              <a:path extrusionOk="0" h="560191" w="1400478">
                <a:moveTo>
                  <a:pt x="0" y="560191"/>
                </a:moveTo>
                <a:lnTo>
                  <a:pt x="1400477" y="560191"/>
                </a:lnTo>
                <a:lnTo>
                  <a:pt x="1400477" y="0"/>
                </a:lnTo>
                <a:lnTo>
                  <a:pt x="0" y="0"/>
                </a:lnTo>
                <a:lnTo>
                  <a:pt x="0" y="560191"/>
                </a:lnTo>
                <a:close/>
              </a:path>
            </a:pathLst>
          </a:custGeom>
          <a:blipFill rotWithShape="1">
            <a:blip r:embed="rId5">
              <a:alphaModFix/>
            </a:blip>
            <a:stretch>
              <a:fillRect b="0" l="0" r="0" t="0"/>
            </a:stretch>
          </a:blipFill>
          <a:ln>
            <a:noFill/>
          </a:ln>
        </p:spPr>
      </p:sp>
      <p:sp>
        <p:nvSpPr>
          <p:cNvPr id="294" name="Google Shape;294;p35"/>
          <p:cNvSpPr/>
          <p:nvPr/>
        </p:nvSpPr>
        <p:spPr>
          <a:xfrm>
            <a:off x="139960" y="172375"/>
            <a:ext cx="7833180" cy="979148"/>
          </a:xfrm>
          <a:custGeom>
            <a:rect b="b" l="l" r="r" t="t"/>
            <a:pathLst>
              <a:path extrusionOk="0" h="1958295" w="15666360">
                <a:moveTo>
                  <a:pt x="0" y="0"/>
                </a:moveTo>
                <a:lnTo>
                  <a:pt x="15666360" y="0"/>
                </a:lnTo>
                <a:lnTo>
                  <a:pt x="15666360" y="1958295"/>
                </a:lnTo>
                <a:lnTo>
                  <a:pt x="0" y="1958295"/>
                </a:lnTo>
                <a:lnTo>
                  <a:pt x="0" y="0"/>
                </a:lnTo>
                <a:close/>
              </a:path>
            </a:pathLst>
          </a:custGeom>
          <a:blipFill rotWithShape="1">
            <a:blip r:embed="rId3">
              <a:alphaModFix/>
            </a:blip>
            <a:stretch>
              <a:fillRect b="0" l="0" r="0" t="0"/>
            </a:stretch>
          </a:blipFill>
          <a:ln>
            <a:noFill/>
          </a:ln>
        </p:spPr>
      </p:sp>
      <p:sp>
        <p:nvSpPr>
          <p:cNvPr id="295" name="Google Shape;295;p35"/>
          <p:cNvSpPr txBox="1"/>
          <p:nvPr/>
        </p:nvSpPr>
        <p:spPr>
          <a:xfrm>
            <a:off x="819625" y="385900"/>
            <a:ext cx="4089000" cy="6249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t>Conclusions</a:t>
            </a:r>
            <a:endParaRPr sz="700"/>
          </a:p>
        </p:txBody>
      </p:sp>
      <p:grpSp>
        <p:nvGrpSpPr>
          <p:cNvPr id="296" name="Google Shape;296;p35"/>
          <p:cNvGrpSpPr/>
          <p:nvPr/>
        </p:nvGrpSpPr>
        <p:grpSpPr>
          <a:xfrm>
            <a:off x="207644" y="1409373"/>
            <a:ext cx="2199474" cy="2134866"/>
            <a:chOff x="-23042" y="66269"/>
            <a:chExt cx="6542159" cy="6349987"/>
          </a:xfrm>
        </p:grpSpPr>
        <p:sp>
          <p:nvSpPr>
            <p:cNvPr id="297" name="Google Shape;297;p35"/>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rotWithShape="1">
              <a:blip r:embed="rId6">
                <a:alphaModFix/>
              </a:blip>
              <a:stretch>
                <a:fillRect b="0" l="-22139" r="-22139" t="0"/>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98" name="Google Shape;298;p35"/>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4A90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sp>
        <p:nvSpPr>
          <p:cNvPr id="299" name="Google Shape;299;p35"/>
          <p:cNvSpPr txBox="1"/>
          <p:nvPr/>
        </p:nvSpPr>
        <p:spPr>
          <a:xfrm>
            <a:off x="3627150" y="1550525"/>
            <a:ext cx="4360800" cy="3114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Jua"/>
              <a:buChar char="●"/>
            </a:pPr>
            <a:r>
              <a:rPr lang="en" sz="1600">
                <a:solidFill>
                  <a:schemeClr val="dk1"/>
                </a:solidFill>
                <a:latin typeface="Jua"/>
                <a:ea typeface="Jua"/>
                <a:cs typeface="Jua"/>
                <a:sym typeface="Jua"/>
              </a:rPr>
              <a:t>The best model in this scenario was a fairly basic VGG16 model </a:t>
            </a:r>
            <a:endParaRPr sz="1600">
              <a:solidFill>
                <a:schemeClr val="dk1"/>
              </a:solidFill>
              <a:latin typeface="Jua"/>
              <a:ea typeface="Jua"/>
              <a:cs typeface="Jua"/>
              <a:sym typeface="Jua"/>
            </a:endParaRPr>
          </a:p>
          <a:p>
            <a:pPr indent="0" lvl="0" marL="457200" rtl="0" algn="l">
              <a:spcBef>
                <a:spcPts val="0"/>
              </a:spcBef>
              <a:spcAft>
                <a:spcPts val="0"/>
              </a:spcAft>
              <a:buNone/>
            </a:pPr>
            <a:r>
              <a:t/>
            </a:r>
            <a:endParaRPr sz="1600">
              <a:solidFill>
                <a:schemeClr val="dk1"/>
              </a:solidFill>
              <a:latin typeface="Jua"/>
              <a:ea typeface="Jua"/>
              <a:cs typeface="Jua"/>
              <a:sym typeface="Jua"/>
            </a:endParaRPr>
          </a:p>
          <a:p>
            <a:pPr indent="-330200" lvl="0" marL="457200" rtl="0" algn="l">
              <a:spcBef>
                <a:spcPts val="0"/>
              </a:spcBef>
              <a:spcAft>
                <a:spcPts val="0"/>
              </a:spcAft>
              <a:buClr>
                <a:schemeClr val="dk1"/>
              </a:buClr>
              <a:buSzPts val="1600"/>
              <a:buFont typeface="Jua"/>
              <a:buChar char="●"/>
            </a:pPr>
            <a:r>
              <a:rPr lang="en" sz="1600">
                <a:solidFill>
                  <a:schemeClr val="dk1"/>
                </a:solidFill>
                <a:latin typeface="Jua"/>
                <a:ea typeface="Jua"/>
                <a:cs typeface="Jua"/>
                <a:sym typeface="Jua"/>
              </a:rPr>
              <a:t>My model seems to struggle most with sad/relaxed photos</a:t>
            </a:r>
            <a:endParaRPr sz="1600">
              <a:solidFill>
                <a:schemeClr val="dk1"/>
              </a:solidFill>
              <a:latin typeface="Jua"/>
              <a:ea typeface="Jua"/>
              <a:cs typeface="Jua"/>
              <a:sym typeface="Jua"/>
            </a:endParaRPr>
          </a:p>
          <a:p>
            <a:pPr indent="0" lvl="0" marL="457200" rtl="0" algn="l">
              <a:spcBef>
                <a:spcPts val="0"/>
              </a:spcBef>
              <a:spcAft>
                <a:spcPts val="0"/>
              </a:spcAft>
              <a:buNone/>
            </a:pPr>
            <a:r>
              <a:t/>
            </a:r>
            <a:endParaRPr sz="1600">
              <a:solidFill>
                <a:schemeClr val="dk1"/>
              </a:solidFill>
              <a:latin typeface="Jua"/>
              <a:ea typeface="Jua"/>
              <a:cs typeface="Jua"/>
              <a:sym typeface="Jua"/>
            </a:endParaRPr>
          </a:p>
          <a:p>
            <a:pPr indent="-330200" lvl="0" marL="457200" rtl="0" algn="l">
              <a:spcBef>
                <a:spcPts val="0"/>
              </a:spcBef>
              <a:spcAft>
                <a:spcPts val="0"/>
              </a:spcAft>
              <a:buClr>
                <a:schemeClr val="dk1"/>
              </a:buClr>
              <a:buSzPts val="1600"/>
              <a:buFont typeface="Jua"/>
              <a:buChar char="●"/>
            </a:pPr>
            <a:r>
              <a:rPr lang="en" sz="1600">
                <a:solidFill>
                  <a:schemeClr val="dk1"/>
                </a:solidFill>
                <a:latin typeface="Jua"/>
                <a:ea typeface="Jua"/>
                <a:cs typeface="Jua"/>
                <a:sym typeface="Jua"/>
              </a:rPr>
              <a:t>A larger dataset is likely necessary to further increase accuracy</a:t>
            </a:r>
            <a:endParaRPr sz="1600">
              <a:solidFill>
                <a:schemeClr val="dk1"/>
              </a:solidFill>
              <a:latin typeface="Jua"/>
              <a:ea typeface="Jua"/>
              <a:cs typeface="Jua"/>
              <a:sym typeface="Jua"/>
            </a:endParaRPr>
          </a:p>
          <a:p>
            <a:pPr indent="0" lvl="0" marL="457200" rtl="0" algn="l">
              <a:spcBef>
                <a:spcPts val="0"/>
              </a:spcBef>
              <a:spcAft>
                <a:spcPts val="0"/>
              </a:spcAft>
              <a:buNone/>
            </a:pPr>
            <a:r>
              <a:rPr lang="en" sz="1600">
                <a:solidFill>
                  <a:schemeClr val="dk1"/>
                </a:solidFill>
                <a:latin typeface="Jua"/>
                <a:ea typeface="Jua"/>
                <a:cs typeface="Jua"/>
                <a:sym typeface="Jua"/>
              </a:rPr>
              <a:t> </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45720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6"/>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77" l="0" r="0" t="-38887"/>
            </a:stretch>
          </a:blipFill>
          <a:ln>
            <a:noFill/>
          </a:ln>
        </p:spPr>
      </p:sp>
      <p:sp>
        <p:nvSpPr>
          <p:cNvPr id="305" name="Google Shape;305;p36"/>
          <p:cNvSpPr/>
          <p:nvPr/>
        </p:nvSpPr>
        <p:spPr>
          <a:xfrm rot="-5400000">
            <a:off x="-4641494" y="-4473368"/>
            <a:ext cx="14125601" cy="3813912"/>
          </a:xfrm>
          <a:custGeom>
            <a:rect b="b" l="l" r="r" t="t"/>
            <a:pathLst>
              <a:path extrusionOk="0" h="7627824" w="28251201">
                <a:moveTo>
                  <a:pt x="0" y="0"/>
                </a:moveTo>
                <a:lnTo>
                  <a:pt x="28251201" y="0"/>
                </a:lnTo>
                <a:lnTo>
                  <a:pt x="28251201" y="7627824"/>
                </a:lnTo>
                <a:lnTo>
                  <a:pt x="0" y="7627824"/>
                </a:lnTo>
                <a:lnTo>
                  <a:pt x="0" y="0"/>
                </a:lnTo>
                <a:close/>
              </a:path>
            </a:pathLst>
          </a:custGeom>
          <a:blipFill rotWithShape="1">
            <a:blip r:embed="rId4">
              <a:alphaModFix/>
            </a:blip>
            <a:stretch>
              <a:fillRect b="0" l="0" r="0" t="0"/>
            </a:stretch>
          </a:blipFill>
          <a:ln>
            <a:noFill/>
          </a:ln>
        </p:spPr>
      </p:sp>
      <p:sp>
        <p:nvSpPr>
          <p:cNvPr id="306" name="Google Shape;306;p36"/>
          <p:cNvSpPr/>
          <p:nvPr/>
        </p:nvSpPr>
        <p:spPr>
          <a:xfrm>
            <a:off x="2910078" y="2401271"/>
            <a:ext cx="2688102" cy="5036256"/>
          </a:xfrm>
          <a:custGeom>
            <a:rect b="b" l="l" r="r" t="t"/>
            <a:pathLst>
              <a:path extrusionOk="0" h="10072513" w="5376204">
                <a:moveTo>
                  <a:pt x="0" y="0"/>
                </a:moveTo>
                <a:lnTo>
                  <a:pt x="5376204" y="0"/>
                </a:lnTo>
                <a:lnTo>
                  <a:pt x="5376204" y="10072514"/>
                </a:lnTo>
                <a:lnTo>
                  <a:pt x="0" y="10072514"/>
                </a:lnTo>
                <a:lnTo>
                  <a:pt x="0" y="0"/>
                </a:lnTo>
                <a:close/>
              </a:path>
            </a:pathLst>
          </a:custGeom>
          <a:blipFill rotWithShape="1">
            <a:blip r:embed="rId5">
              <a:alphaModFix/>
            </a:blip>
            <a:stretch>
              <a:fillRect b="0" l="0" r="0" t="0"/>
            </a:stretch>
          </a:blipFill>
          <a:ln>
            <a:noFill/>
          </a:ln>
        </p:spPr>
      </p:sp>
      <p:sp>
        <p:nvSpPr>
          <p:cNvPr id="307" name="Google Shape;307;p36"/>
          <p:cNvSpPr/>
          <p:nvPr/>
        </p:nvSpPr>
        <p:spPr>
          <a:xfrm rot="973212">
            <a:off x="1848885" y="2984791"/>
            <a:ext cx="1059393" cy="1009912"/>
          </a:xfrm>
          <a:custGeom>
            <a:rect b="b" l="l" r="r" t="t"/>
            <a:pathLst>
              <a:path extrusionOk="0" h="1693062" w="1849498">
                <a:moveTo>
                  <a:pt x="0" y="0"/>
                </a:moveTo>
                <a:lnTo>
                  <a:pt x="1849499" y="0"/>
                </a:lnTo>
                <a:lnTo>
                  <a:pt x="1849499" y="1693061"/>
                </a:lnTo>
                <a:lnTo>
                  <a:pt x="0" y="1693061"/>
                </a:lnTo>
                <a:lnTo>
                  <a:pt x="0" y="0"/>
                </a:lnTo>
                <a:close/>
              </a:path>
            </a:pathLst>
          </a:custGeom>
          <a:blipFill rotWithShape="1">
            <a:blip r:embed="rId6">
              <a:alphaModFix/>
            </a:blip>
            <a:stretch>
              <a:fillRect b="0" l="0" r="0" t="0"/>
            </a:stretch>
          </a:blipFill>
          <a:ln>
            <a:noFill/>
          </a:ln>
        </p:spPr>
      </p:sp>
      <p:sp>
        <p:nvSpPr>
          <p:cNvPr id="308" name="Google Shape;308;p36"/>
          <p:cNvSpPr/>
          <p:nvPr/>
        </p:nvSpPr>
        <p:spPr>
          <a:xfrm flipH="1" rot="9732038">
            <a:off x="4873513" y="1082705"/>
            <a:ext cx="698670" cy="279468"/>
          </a:xfrm>
          <a:custGeom>
            <a:rect b="b" l="l" r="r" t="t"/>
            <a:pathLst>
              <a:path extrusionOk="0" h="560191" w="1400478">
                <a:moveTo>
                  <a:pt x="0" y="560191"/>
                </a:moveTo>
                <a:lnTo>
                  <a:pt x="1400477" y="560191"/>
                </a:lnTo>
                <a:lnTo>
                  <a:pt x="1400477" y="0"/>
                </a:lnTo>
                <a:lnTo>
                  <a:pt x="0" y="0"/>
                </a:lnTo>
                <a:lnTo>
                  <a:pt x="0" y="560191"/>
                </a:lnTo>
                <a:close/>
              </a:path>
            </a:pathLst>
          </a:custGeom>
          <a:blipFill rotWithShape="1">
            <a:blip r:embed="rId7">
              <a:alphaModFix/>
            </a:blip>
            <a:stretch>
              <a:fillRect b="0" l="0" r="0" t="0"/>
            </a:stretch>
          </a:blipFill>
          <a:ln>
            <a:noFill/>
          </a:ln>
        </p:spPr>
      </p:sp>
      <p:sp>
        <p:nvSpPr>
          <p:cNvPr id="309" name="Google Shape;309;p36"/>
          <p:cNvSpPr/>
          <p:nvPr/>
        </p:nvSpPr>
        <p:spPr>
          <a:xfrm>
            <a:off x="5950092" y="1151515"/>
            <a:ext cx="382935" cy="395891"/>
          </a:xfrm>
          <a:custGeom>
            <a:rect b="b" l="l" r="r" t="t"/>
            <a:pathLst>
              <a:path extrusionOk="0" h="791781" w="765869">
                <a:moveTo>
                  <a:pt x="0" y="0"/>
                </a:moveTo>
                <a:lnTo>
                  <a:pt x="765868" y="0"/>
                </a:lnTo>
                <a:lnTo>
                  <a:pt x="765868" y="791781"/>
                </a:lnTo>
                <a:lnTo>
                  <a:pt x="0" y="791781"/>
                </a:lnTo>
                <a:lnTo>
                  <a:pt x="0" y="0"/>
                </a:lnTo>
                <a:close/>
              </a:path>
            </a:pathLst>
          </a:custGeom>
          <a:blipFill rotWithShape="1">
            <a:blip r:embed="rId8">
              <a:alphaModFix/>
            </a:blip>
            <a:stretch>
              <a:fillRect b="0" l="0" r="0" t="0"/>
            </a:stretch>
          </a:blipFill>
          <a:ln>
            <a:noFill/>
          </a:ln>
        </p:spPr>
      </p:sp>
      <p:sp>
        <p:nvSpPr>
          <p:cNvPr id="310" name="Google Shape;310;p36"/>
          <p:cNvSpPr/>
          <p:nvPr/>
        </p:nvSpPr>
        <p:spPr>
          <a:xfrm>
            <a:off x="5950092" y="1776781"/>
            <a:ext cx="382935" cy="395890"/>
          </a:xfrm>
          <a:custGeom>
            <a:rect b="b" l="l" r="r" t="t"/>
            <a:pathLst>
              <a:path extrusionOk="0" h="791781" w="765869">
                <a:moveTo>
                  <a:pt x="0" y="0"/>
                </a:moveTo>
                <a:lnTo>
                  <a:pt x="765868" y="0"/>
                </a:lnTo>
                <a:lnTo>
                  <a:pt x="765868" y="791781"/>
                </a:lnTo>
                <a:lnTo>
                  <a:pt x="0" y="791781"/>
                </a:lnTo>
                <a:lnTo>
                  <a:pt x="0" y="0"/>
                </a:lnTo>
                <a:close/>
              </a:path>
            </a:pathLst>
          </a:custGeom>
          <a:blipFill rotWithShape="1">
            <a:blip r:embed="rId8">
              <a:alphaModFix/>
            </a:blip>
            <a:stretch>
              <a:fillRect b="0" l="0" r="0" t="0"/>
            </a:stretch>
          </a:blipFill>
          <a:ln>
            <a:noFill/>
          </a:ln>
        </p:spPr>
      </p:sp>
      <p:sp>
        <p:nvSpPr>
          <p:cNvPr id="311" name="Google Shape;311;p36"/>
          <p:cNvSpPr/>
          <p:nvPr/>
        </p:nvSpPr>
        <p:spPr>
          <a:xfrm>
            <a:off x="5950092" y="2401271"/>
            <a:ext cx="382935" cy="395890"/>
          </a:xfrm>
          <a:custGeom>
            <a:rect b="b" l="l" r="r" t="t"/>
            <a:pathLst>
              <a:path extrusionOk="0" h="791781" w="765869">
                <a:moveTo>
                  <a:pt x="0" y="0"/>
                </a:moveTo>
                <a:lnTo>
                  <a:pt x="765868" y="0"/>
                </a:lnTo>
                <a:lnTo>
                  <a:pt x="765868" y="791782"/>
                </a:lnTo>
                <a:lnTo>
                  <a:pt x="0" y="791782"/>
                </a:lnTo>
                <a:lnTo>
                  <a:pt x="0" y="0"/>
                </a:lnTo>
                <a:close/>
              </a:path>
            </a:pathLst>
          </a:custGeom>
          <a:blipFill rotWithShape="1">
            <a:blip r:embed="rId8">
              <a:alphaModFix/>
            </a:blip>
            <a:stretch>
              <a:fillRect b="0" l="0" r="0" t="0"/>
            </a:stretch>
          </a:blipFill>
          <a:ln>
            <a:noFill/>
          </a:ln>
        </p:spPr>
      </p:sp>
      <p:sp>
        <p:nvSpPr>
          <p:cNvPr id="312" name="Google Shape;312;p36"/>
          <p:cNvSpPr/>
          <p:nvPr/>
        </p:nvSpPr>
        <p:spPr>
          <a:xfrm>
            <a:off x="5950092" y="3101962"/>
            <a:ext cx="382935" cy="395891"/>
          </a:xfrm>
          <a:custGeom>
            <a:rect b="b" l="l" r="r" t="t"/>
            <a:pathLst>
              <a:path extrusionOk="0" h="791781" w="765869">
                <a:moveTo>
                  <a:pt x="0" y="0"/>
                </a:moveTo>
                <a:lnTo>
                  <a:pt x="765868" y="0"/>
                </a:lnTo>
                <a:lnTo>
                  <a:pt x="765868" y="791781"/>
                </a:lnTo>
                <a:lnTo>
                  <a:pt x="0" y="791781"/>
                </a:lnTo>
                <a:lnTo>
                  <a:pt x="0" y="0"/>
                </a:lnTo>
                <a:close/>
              </a:path>
            </a:pathLst>
          </a:custGeom>
          <a:blipFill rotWithShape="1">
            <a:blip r:embed="rId8">
              <a:alphaModFix/>
            </a:blip>
            <a:stretch>
              <a:fillRect b="0" l="0" r="0" t="0"/>
            </a:stretch>
          </a:blipFill>
          <a:ln>
            <a:noFill/>
          </a:ln>
        </p:spPr>
      </p:sp>
      <p:sp>
        <p:nvSpPr>
          <p:cNvPr id="313" name="Google Shape;313;p36"/>
          <p:cNvSpPr/>
          <p:nvPr/>
        </p:nvSpPr>
        <p:spPr>
          <a:xfrm>
            <a:off x="5950092" y="3726453"/>
            <a:ext cx="382935" cy="395890"/>
          </a:xfrm>
          <a:custGeom>
            <a:rect b="b" l="l" r="r" t="t"/>
            <a:pathLst>
              <a:path extrusionOk="0" h="791781" w="765869">
                <a:moveTo>
                  <a:pt x="0" y="0"/>
                </a:moveTo>
                <a:lnTo>
                  <a:pt x="765868" y="0"/>
                </a:lnTo>
                <a:lnTo>
                  <a:pt x="765868" y="791782"/>
                </a:lnTo>
                <a:lnTo>
                  <a:pt x="0" y="791782"/>
                </a:lnTo>
                <a:lnTo>
                  <a:pt x="0" y="0"/>
                </a:lnTo>
                <a:close/>
              </a:path>
            </a:pathLst>
          </a:custGeom>
          <a:blipFill rotWithShape="1">
            <a:blip r:embed="rId8">
              <a:alphaModFix/>
            </a:blip>
            <a:stretch>
              <a:fillRect b="0" l="0" r="0" t="0"/>
            </a:stretch>
          </a:blipFill>
          <a:ln>
            <a:noFill/>
          </a:ln>
        </p:spPr>
      </p:sp>
      <p:sp>
        <p:nvSpPr>
          <p:cNvPr id="314" name="Google Shape;314;p36"/>
          <p:cNvSpPr txBox="1"/>
          <p:nvPr/>
        </p:nvSpPr>
        <p:spPr>
          <a:xfrm>
            <a:off x="407350" y="724575"/>
            <a:ext cx="4089000" cy="6249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t>Next Steps</a:t>
            </a:r>
            <a:endParaRPr sz="700"/>
          </a:p>
        </p:txBody>
      </p:sp>
      <p:sp>
        <p:nvSpPr>
          <p:cNvPr id="315" name="Google Shape;315;p36"/>
          <p:cNvSpPr txBox="1"/>
          <p:nvPr/>
        </p:nvSpPr>
        <p:spPr>
          <a:xfrm>
            <a:off x="842098" y="1444712"/>
            <a:ext cx="3158400" cy="1274400"/>
          </a:xfrm>
          <a:prstGeom prst="rect">
            <a:avLst/>
          </a:prstGeom>
          <a:noFill/>
          <a:ln>
            <a:noFill/>
          </a:ln>
        </p:spPr>
        <p:txBody>
          <a:bodyPr anchorCtr="0" anchor="t" bIns="0" lIns="0" spcFirstLastPara="1" rIns="0" wrap="square" tIns="0">
            <a:spAutoFit/>
          </a:bodyPr>
          <a:lstStyle/>
          <a:p>
            <a:pPr indent="0" lvl="0" marL="0" marR="0" rtl="0" algn="ctr">
              <a:lnSpc>
                <a:spcPct val="120005"/>
              </a:lnSpc>
              <a:spcBef>
                <a:spcPts val="0"/>
              </a:spcBef>
              <a:spcAft>
                <a:spcPts val="0"/>
              </a:spcAft>
              <a:buNone/>
            </a:pPr>
            <a:r>
              <a:rPr lang="en" sz="1800">
                <a:latin typeface="Jua"/>
                <a:ea typeface="Jua"/>
                <a:cs typeface="Jua"/>
                <a:sym typeface="Jua"/>
              </a:rPr>
              <a:t>If I had more time to work on this project, some areas I’d like to focus on to potentially improve my model </a:t>
            </a:r>
            <a:r>
              <a:rPr lang="en" sz="1800">
                <a:latin typeface="Jua"/>
                <a:ea typeface="Jua"/>
                <a:cs typeface="Jua"/>
                <a:sym typeface="Jua"/>
              </a:rPr>
              <a:t>would</a:t>
            </a:r>
            <a:r>
              <a:rPr lang="en" sz="1800">
                <a:latin typeface="Jua"/>
                <a:ea typeface="Jua"/>
                <a:cs typeface="Jua"/>
                <a:sym typeface="Jua"/>
              </a:rPr>
              <a:t> be</a:t>
            </a:r>
            <a:endParaRPr sz="700"/>
          </a:p>
        </p:txBody>
      </p:sp>
      <p:sp>
        <p:nvSpPr>
          <p:cNvPr id="316" name="Google Shape;316;p36"/>
          <p:cNvSpPr txBox="1"/>
          <p:nvPr/>
        </p:nvSpPr>
        <p:spPr>
          <a:xfrm>
            <a:off x="6501982" y="1225636"/>
            <a:ext cx="2362200" cy="231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1500">
                <a:latin typeface="Arimo"/>
                <a:ea typeface="Arimo"/>
                <a:cs typeface="Arimo"/>
                <a:sym typeface="Arimo"/>
              </a:rPr>
              <a:t>Collect more images</a:t>
            </a:r>
            <a:endParaRPr sz="700"/>
          </a:p>
        </p:txBody>
      </p:sp>
      <p:sp>
        <p:nvSpPr>
          <p:cNvPr id="317" name="Google Shape;317;p36"/>
          <p:cNvSpPr txBox="1"/>
          <p:nvPr/>
        </p:nvSpPr>
        <p:spPr>
          <a:xfrm>
            <a:off x="6501982" y="1850901"/>
            <a:ext cx="2362200" cy="231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1500">
                <a:latin typeface="Arimo"/>
                <a:ea typeface="Arimo"/>
                <a:cs typeface="Arimo"/>
                <a:sym typeface="Arimo"/>
              </a:rPr>
              <a:t>Add other emotions</a:t>
            </a:r>
            <a:endParaRPr sz="700"/>
          </a:p>
        </p:txBody>
      </p:sp>
      <p:sp>
        <p:nvSpPr>
          <p:cNvPr id="318" name="Google Shape;318;p36"/>
          <p:cNvSpPr txBox="1"/>
          <p:nvPr/>
        </p:nvSpPr>
        <p:spPr>
          <a:xfrm>
            <a:off x="6501982" y="2475392"/>
            <a:ext cx="2362200" cy="5079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1500">
                <a:latin typeface="Arimo"/>
                <a:ea typeface="Arimo"/>
                <a:cs typeface="Arimo"/>
                <a:sym typeface="Arimo"/>
              </a:rPr>
              <a:t>Try modifying VGG16 in other ways</a:t>
            </a:r>
            <a:endParaRPr sz="700"/>
          </a:p>
        </p:txBody>
      </p:sp>
      <p:sp>
        <p:nvSpPr>
          <p:cNvPr id="319" name="Google Shape;319;p36"/>
          <p:cNvSpPr txBox="1"/>
          <p:nvPr/>
        </p:nvSpPr>
        <p:spPr>
          <a:xfrm>
            <a:off x="6501982" y="3176082"/>
            <a:ext cx="2362200" cy="231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1500">
                <a:latin typeface="Arimo"/>
                <a:ea typeface="Arimo"/>
                <a:cs typeface="Arimo"/>
                <a:sym typeface="Arimo"/>
              </a:rPr>
              <a:t>Try to reduce overfitting</a:t>
            </a:r>
            <a:endParaRPr sz="700"/>
          </a:p>
        </p:txBody>
      </p:sp>
      <p:sp>
        <p:nvSpPr>
          <p:cNvPr id="320" name="Google Shape;320;p36"/>
          <p:cNvSpPr txBox="1"/>
          <p:nvPr/>
        </p:nvSpPr>
        <p:spPr>
          <a:xfrm>
            <a:off x="6501982" y="3800573"/>
            <a:ext cx="2362200" cy="5079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Font typeface="Arial"/>
              <a:buNone/>
            </a:pPr>
            <a:r>
              <a:rPr b="1" lang="en" sz="1500">
                <a:solidFill>
                  <a:schemeClr val="dk1"/>
                </a:solidFill>
                <a:latin typeface="Arimo"/>
                <a:ea typeface="Arimo"/>
                <a:cs typeface="Arimo"/>
                <a:sym typeface="Arimo"/>
              </a:rPr>
              <a:t>Try other pretrained models</a:t>
            </a:r>
            <a:endParaRPr sz="7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7"/>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77" l="0" r="0" t="-38887"/>
            </a:stretch>
          </a:blipFill>
          <a:ln>
            <a:noFill/>
          </a:ln>
        </p:spPr>
      </p:sp>
      <p:sp>
        <p:nvSpPr>
          <p:cNvPr id="326" name="Google Shape;326;p37"/>
          <p:cNvSpPr/>
          <p:nvPr/>
        </p:nvSpPr>
        <p:spPr>
          <a:xfrm rot="-223140">
            <a:off x="199259" y="2041324"/>
            <a:ext cx="3569737" cy="4281544"/>
          </a:xfrm>
          <a:custGeom>
            <a:rect b="b" l="l" r="r" t="t"/>
            <a:pathLst>
              <a:path extrusionOk="0" h="8545055" w="7124440">
                <a:moveTo>
                  <a:pt x="0" y="0"/>
                </a:moveTo>
                <a:lnTo>
                  <a:pt x="7124440" y="0"/>
                </a:lnTo>
                <a:lnTo>
                  <a:pt x="7124440" y="8545056"/>
                </a:lnTo>
                <a:lnTo>
                  <a:pt x="0" y="8545056"/>
                </a:lnTo>
                <a:lnTo>
                  <a:pt x="0" y="0"/>
                </a:lnTo>
                <a:close/>
              </a:path>
            </a:pathLst>
          </a:custGeom>
          <a:blipFill rotWithShape="1">
            <a:blip r:embed="rId4">
              <a:alphaModFix/>
            </a:blip>
            <a:stretch>
              <a:fillRect b="0" l="0" r="0" t="0"/>
            </a:stretch>
          </a:blipFill>
          <a:ln>
            <a:noFill/>
          </a:ln>
        </p:spPr>
      </p:sp>
      <p:sp>
        <p:nvSpPr>
          <p:cNvPr id="327" name="Google Shape;327;p37"/>
          <p:cNvSpPr/>
          <p:nvPr/>
        </p:nvSpPr>
        <p:spPr>
          <a:xfrm>
            <a:off x="3440992" y="595496"/>
            <a:ext cx="5464295" cy="942591"/>
          </a:xfrm>
          <a:custGeom>
            <a:rect b="b" l="l" r="r" t="t"/>
            <a:pathLst>
              <a:path extrusionOk="0" h="1885182" w="10928590">
                <a:moveTo>
                  <a:pt x="0" y="0"/>
                </a:moveTo>
                <a:lnTo>
                  <a:pt x="10928591" y="0"/>
                </a:lnTo>
                <a:lnTo>
                  <a:pt x="10928591" y="1885182"/>
                </a:lnTo>
                <a:lnTo>
                  <a:pt x="0" y="1885182"/>
                </a:lnTo>
                <a:lnTo>
                  <a:pt x="0" y="0"/>
                </a:lnTo>
                <a:close/>
              </a:path>
            </a:pathLst>
          </a:custGeom>
          <a:blipFill rotWithShape="1">
            <a:blip r:embed="rId5">
              <a:alphaModFix/>
            </a:blip>
            <a:stretch>
              <a:fillRect b="0" l="0" r="0" t="0"/>
            </a:stretch>
          </a:blipFill>
          <a:ln>
            <a:noFill/>
          </a:ln>
        </p:spPr>
      </p:sp>
      <p:sp>
        <p:nvSpPr>
          <p:cNvPr id="328" name="Google Shape;328;p37"/>
          <p:cNvSpPr/>
          <p:nvPr/>
        </p:nvSpPr>
        <p:spPr>
          <a:xfrm rot="4478667">
            <a:off x="3459334" y="3118992"/>
            <a:ext cx="891533" cy="463969"/>
          </a:xfrm>
          <a:custGeom>
            <a:rect b="b" l="l" r="r" t="t"/>
            <a:pathLst>
              <a:path extrusionOk="0" h="927265" w="1781775">
                <a:moveTo>
                  <a:pt x="0" y="0"/>
                </a:moveTo>
                <a:lnTo>
                  <a:pt x="1781775" y="0"/>
                </a:lnTo>
                <a:lnTo>
                  <a:pt x="1781775" y="927265"/>
                </a:lnTo>
                <a:lnTo>
                  <a:pt x="0" y="927265"/>
                </a:lnTo>
                <a:lnTo>
                  <a:pt x="0" y="0"/>
                </a:lnTo>
                <a:close/>
              </a:path>
            </a:pathLst>
          </a:custGeom>
          <a:blipFill rotWithShape="1">
            <a:blip r:embed="rId6">
              <a:alphaModFix/>
            </a:blip>
            <a:stretch>
              <a:fillRect b="0" l="0" r="0" t="0"/>
            </a:stretch>
          </a:blipFill>
          <a:ln>
            <a:noFill/>
          </a:ln>
        </p:spPr>
      </p:sp>
      <p:sp>
        <p:nvSpPr>
          <p:cNvPr id="329" name="Google Shape;329;p37"/>
          <p:cNvSpPr txBox="1"/>
          <p:nvPr/>
        </p:nvSpPr>
        <p:spPr>
          <a:xfrm>
            <a:off x="4092910" y="785813"/>
            <a:ext cx="4160400" cy="6249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t>Resources</a:t>
            </a:r>
            <a:endParaRPr sz="700"/>
          </a:p>
        </p:txBody>
      </p:sp>
      <p:sp>
        <p:nvSpPr>
          <p:cNvPr id="330" name="Google Shape;330;p37"/>
          <p:cNvSpPr txBox="1"/>
          <p:nvPr/>
        </p:nvSpPr>
        <p:spPr>
          <a:xfrm>
            <a:off x="4360875" y="1778950"/>
            <a:ext cx="4284900" cy="310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Jua"/>
                <a:ea typeface="Jua"/>
                <a:cs typeface="Jua"/>
                <a:sym typeface="Jua"/>
              </a:rPr>
              <a:t>Kaggle Dataset:</a:t>
            </a:r>
            <a:r>
              <a:rPr lang="en" sz="1600">
                <a:solidFill>
                  <a:schemeClr val="dk1"/>
                </a:solidFill>
                <a:latin typeface="Calibri"/>
                <a:ea typeface="Calibri"/>
                <a:cs typeface="Calibri"/>
                <a:sym typeface="Calibri"/>
              </a:rPr>
              <a:t> </a:t>
            </a:r>
            <a:r>
              <a:rPr lang="en" sz="1600" u="sng">
                <a:solidFill>
                  <a:schemeClr val="hlink"/>
                </a:solidFill>
                <a:latin typeface="Calibri"/>
                <a:ea typeface="Calibri"/>
                <a:cs typeface="Calibri"/>
                <a:sym typeface="Calibri"/>
                <a:hlinkClick r:id="rId7"/>
              </a:rPr>
              <a:t>https://www.kaggle.com/datasets/danielshanbalico/dog-emotion/code</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a:p>
            <a:pPr indent="0" lvl="0" marL="0" rtl="0" algn="l">
              <a:spcBef>
                <a:spcPts val="0"/>
              </a:spcBef>
              <a:spcAft>
                <a:spcPts val="0"/>
              </a:spcAft>
              <a:buNone/>
            </a:pPr>
            <a:r>
              <a:rPr lang="en" sz="1600">
                <a:solidFill>
                  <a:schemeClr val="dk1"/>
                </a:solidFill>
                <a:latin typeface="Jua"/>
                <a:ea typeface="Jua"/>
                <a:cs typeface="Jua"/>
                <a:sym typeface="Jua"/>
              </a:rPr>
              <a:t>Streamlit:</a:t>
            </a:r>
            <a:endParaRPr sz="1600">
              <a:solidFill>
                <a:schemeClr val="dk1"/>
              </a:solidFill>
              <a:latin typeface="Jua"/>
              <a:ea typeface="Jua"/>
              <a:cs typeface="Jua"/>
              <a:sym typeface="Jua"/>
            </a:endParaRPr>
          </a:p>
          <a:p>
            <a:pPr indent="0" lvl="0" marL="0" rtl="0" algn="l">
              <a:spcBef>
                <a:spcPts val="0"/>
              </a:spcBef>
              <a:spcAft>
                <a:spcPts val="0"/>
              </a:spcAft>
              <a:buNone/>
            </a:pPr>
            <a:r>
              <a:rPr lang="en" sz="1600" u="sng">
                <a:solidFill>
                  <a:schemeClr val="hlink"/>
                </a:solidFill>
                <a:latin typeface="Calibri"/>
                <a:ea typeface="Calibri"/>
                <a:cs typeface="Calibri"/>
                <a:sym typeface="Calibri"/>
                <a:hlinkClick r:id="rId8"/>
              </a:rPr>
              <a:t>https://streamlit.io/</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a:p>
            <a:pPr indent="0" lvl="0" marL="0" rtl="0" algn="l">
              <a:spcBef>
                <a:spcPts val="0"/>
              </a:spcBef>
              <a:spcAft>
                <a:spcPts val="0"/>
              </a:spcAft>
              <a:buNone/>
            </a:pPr>
            <a:r>
              <a:rPr lang="en" sz="1600">
                <a:solidFill>
                  <a:schemeClr val="dk1"/>
                </a:solidFill>
                <a:latin typeface="Jua"/>
                <a:ea typeface="Jua"/>
                <a:cs typeface="Jua"/>
                <a:sym typeface="Jua"/>
              </a:rPr>
              <a:t>Video on CNN models:</a:t>
            </a:r>
            <a:endParaRPr sz="1600">
              <a:solidFill>
                <a:schemeClr val="dk1"/>
              </a:solidFill>
              <a:latin typeface="Jua"/>
              <a:ea typeface="Jua"/>
              <a:cs typeface="Jua"/>
              <a:sym typeface="Jua"/>
            </a:endParaRPr>
          </a:p>
          <a:p>
            <a:pPr indent="0" lvl="0" marL="0" rtl="0" algn="l">
              <a:spcBef>
                <a:spcPts val="0"/>
              </a:spcBef>
              <a:spcAft>
                <a:spcPts val="0"/>
              </a:spcAft>
              <a:buNone/>
            </a:pPr>
            <a:r>
              <a:rPr lang="en" sz="1600" u="sng">
                <a:solidFill>
                  <a:schemeClr val="hlink"/>
                </a:solidFill>
                <a:latin typeface="Calibri"/>
                <a:ea typeface="Calibri"/>
                <a:cs typeface="Calibri"/>
                <a:sym typeface="Calibri"/>
                <a:hlinkClick r:id="rId9"/>
              </a:rPr>
              <a:t>https://www.youtube.com/watch?v=jztwpsIzEGc&amp;t=3543s</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a:p>
            <a:pPr indent="0" lvl="0" marL="0" rtl="0" algn="l">
              <a:spcBef>
                <a:spcPts val="0"/>
              </a:spcBef>
              <a:spcAft>
                <a:spcPts val="0"/>
              </a:spcAft>
              <a:buNone/>
            </a:pPr>
            <a:r>
              <a:rPr lang="en" sz="1600">
                <a:solidFill>
                  <a:schemeClr val="dk1"/>
                </a:solidFill>
                <a:latin typeface="Jua"/>
                <a:ea typeface="Jua"/>
                <a:cs typeface="Jua"/>
                <a:sym typeface="Jua"/>
              </a:rPr>
              <a:t>Special thanks to Rowan!</a:t>
            </a:r>
            <a:endParaRPr sz="1600">
              <a:solidFill>
                <a:schemeClr val="dk1"/>
              </a:solidFill>
              <a:latin typeface="Jua"/>
              <a:ea typeface="Jua"/>
              <a:cs typeface="Jua"/>
              <a:sym typeface="Ju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8"/>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77" l="0" r="0" t="-38887"/>
            </a:stretch>
          </a:blipFill>
          <a:ln>
            <a:noFill/>
          </a:ln>
        </p:spPr>
      </p:sp>
      <p:sp>
        <p:nvSpPr>
          <p:cNvPr id="336" name="Google Shape;336;p38"/>
          <p:cNvSpPr/>
          <p:nvPr/>
        </p:nvSpPr>
        <p:spPr>
          <a:xfrm rot="-817112">
            <a:off x="1952429" y="1985913"/>
            <a:ext cx="869486" cy="830721"/>
          </a:xfrm>
          <a:custGeom>
            <a:rect b="b" l="l" r="r" t="t"/>
            <a:pathLst>
              <a:path extrusionOk="0" h="1664671" w="1742351">
                <a:moveTo>
                  <a:pt x="0" y="0"/>
                </a:moveTo>
                <a:lnTo>
                  <a:pt x="1742351" y="0"/>
                </a:lnTo>
                <a:lnTo>
                  <a:pt x="1742351" y="1664671"/>
                </a:lnTo>
                <a:lnTo>
                  <a:pt x="0" y="1664671"/>
                </a:lnTo>
                <a:lnTo>
                  <a:pt x="0" y="0"/>
                </a:lnTo>
                <a:close/>
              </a:path>
            </a:pathLst>
          </a:custGeom>
          <a:blipFill rotWithShape="1">
            <a:blip r:embed="rId4">
              <a:alphaModFix/>
            </a:blip>
            <a:stretch>
              <a:fillRect b="0" l="0" r="0" t="0"/>
            </a:stretch>
          </a:blipFill>
          <a:ln>
            <a:noFill/>
          </a:ln>
        </p:spPr>
      </p:sp>
      <p:sp>
        <p:nvSpPr>
          <p:cNvPr id="337" name="Google Shape;337;p38"/>
          <p:cNvSpPr/>
          <p:nvPr/>
        </p:nvSpPr>
        <p:spPr>
          <a:xfrm>
            <a:off x="451726" y="579875"/>
            <a:ext cx="5135278" cy="1163632"/>
          </a:xfrm>
          <a:custGeom>
            <a:rect b="b" l="l" r="r" t="t"/>
            <a:pathLst>
              <a:path extrusionOk="0" h="2327264" w="8740899">
                <a:moveTo>
                  <a:pt x="0" y="0"/>
                </a:moveTo>
                <a:lnTo>
                  <a:pt x="8740899" y="0"/>
                </a:lnTo>
                <a:lnTo>
                  <a:pt x="8740899" y="2327265"/>
                </a:lnTo>
                <a:lnTo>
                  <a:pt x="0" y="2327265"/>
                </a:lnTo>
                <a:lnTo>
                  <a:pt x="0" y="0"/>
                </a:lnTo>
                <a:close/>
              </a:path>
            </a:pathLst>
          </a:custGeom>
          <a:blipFill rotWithShape="1">
            <a:blip r:embed="rId5">
              <a:alphaModFix/>
            </a:blip>
            <a:stretch>
              <a:fillRect b="0" l="0" r="0" t="0"/>
            </a:stretch>
          </a:blipFill>
          <a:ln>
            <a:noFill/>
          </a:ln>
        </p:spPr>
      </p:sp>
      <p:grpSp>
        <p:nvGrpSpPr>
          <p:cNvPr id="338" name="Google Shape;338;p38"/>
          <p:cNvGrpSpPr/>
          <p:nvPr/>
        </p:nvGrpSpPr>
        <p:grpSpPr>
          <a:xfrm>
            <a:off x="5343849" y="2855748"/>
            <a:ext cx="2199474" cy="2134866"/>
            <a:chOff x="-23042" y="66269"/>
            <a:chExt cx="6542159" cy="6349987"/>
          </a:xfrm>
        </p:grpSpPr>
        <p:sp>
          <p:nvSpPr>
            <p:cNvPr id="339" name="Google Shape;339;p38"/>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rotWithShape="1">
              <a:blip r:embed="rId6">
                <a:alphaModFix/>
              </a:blip>
              <a:stretch>
                <a:fillRect b="0" l="-21489" r="-21489" t="0"/>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40" name="Google Shape;340;p38"/>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4A90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grpSp>
        <p:nvGrpSpPr>
          <p:cNvPr id="341" name="Google Shape;341;p38"/>
          <p:cNvGrpSpPr/>
          <p:nvPr/>
        </p:nvGrpSpPr>
        <p:grpSpPr>
          <a:xfrm>
            <a:off x="2962259" y="1959833"/>
            <a:ext cx="2199474" cy="2134866"/>
            <a:chOff x="-23042" y="66269"/>
            <a:chExt cx="6542159" cy="6349987"/>
          </a:xfrm>
        </p:grpSpPr>
        <p:sp>
          <p:nvSpPr>
            <p:cNvPr id="342" name="Google Shape;342;p38"/>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rotWithShape="1">
              <a:blip r:embed="rId7">
                <a:alphaModFix/>
              </a:blip>
              <a:stretch>
                <a:fillRect b="-19839" l="-33378" r="-45688" t="0"/>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43" name="Google Shape;343;p38"/>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4A90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sp>
        <p:nvSpPr>
          <p:cNvPr id="344" name="Google Shape;344;p38"/>
          <p:cNvSpPr/>
          <p:nvPr/>
        </p:nvSpPr>
        <p:spPr>
          <a:xfrm rot="-258638">
            <a:off x="7568693" y="2835703"/>
            <a:ext cx="867752" cy="707941"/>
          </a:xfrm>
          <a:custGeom>
            <a:rect b="b" l="l" r="r" t="t"/>
            <a:pathLst>
              <a:path extrusionOk="0" h="1418972" w="1739291">
                <a:moveTo>
                  <a:pt x="0" y="0"/>
                </a:moveTo>
                <a:lnTo>
                  <a:pt x="1739292" y="0"/>
                </a:lnTo>
                <a:lnTo>
                  <a:pt x="1739292" y="1418972"/>
                </a:lnTo>
                <a:lnTo>
                  <a:pt x="0" y="1418972"/>
                </a:lnTo>
                <a:lnTo>
                  <a:pt x="0" y="0"/>
                </a:lnTo>
                <a:close/>
              </a:path>
            </a:pathLst>
          </a:custGeom>
          <a:blipFill rotWithShape="1">
            <a:blip r:embed="rId8">
              <a:alphaModFix/>
            </a:blip>
            <a:stretch>
              <a:fillRect b="0" l="0" r="0" t="0"/>
            </a:stretch>
          </a:blipFill>
          <a:ln>
            <a:noFill/>
          </a:ln>
        </p:spPr>
      </p:sp>
      <p:sp>
        <p:nvSpPr>
          <p:cNvPr id="345" name="Google Shape;345;p38"/>
          <p:cNvSpPr/>
          <p:nvPr/>
        </p:nvSpPr>
        <p:spPr>
          <a:xfrm flipH="1" rot="1486508">
            <a:off x="4720969" y="4198829"/>
            <a:ext cx="321292" cy="349230"/>
          </a:xfrm>
          <a:custGeom>
            <a:rect b="b" l="l" r="r" t="t"/>
            <a:pathLst>
              <a:path extrusionOk="0" h="696894" w="641143">
                <a:moveTo>
                  <a:pt x="641142" y="0"/>
                </a:moveTo>
                <a:lnTo>
                  <a:pt x="0" y="0"/>
                </a:lnTo>
                <a:lnTo>
                  <a:pt x="0" y="696894"/>
                </a:lnTo>
                <a:lnTo>
                  <a:pt x="641142" y="696894"/>
                </a:lnTo>
                <a:lnTo>
                  <a:pt x="641142" y="0"/>
                </a:lnTo>
                <a:close/>
              </a:path>
            </a:pathLst>
          </a:custGeom>
          <a:blipFill rotWithShape="1">
            <a:blip r:embed="rId9">
              <a:alphaModFix/>
            </a:blip>
            <a:stretch>
              <a:fillRect b="0" l="0" r="0" t="0"/>
            </a:stretch>
          </a:blipFill>
          <a:ln>
            <a:noFill/>
          </a:ln>
        </p:spPr>
      </p:sp>
      <p:sp>
        <p:nvSpPr>
          <p:cNvPr id="346" name="Google Shape;346;p38"/>
          <p:cNvSpPr/>
          <p:nvPr/>
        </p:nvSpPr>
        <p:spPr>
          <a:xfrm rot="-1816621">
            <a:off x="6055149" y="1689245"/>
            <a:ext cx="380179" cy="413238"/>
          </a:xfrm>
          <a:custGeom>
            <a:rect b="b" l="l" r="r" t="t"/>
            <a:pathLst>
              <a:path extrusionOk="0" h="825137" w="759126">
                <a:moveTo>
                  <a:pt x="0" y="0"/>
                </a:moveTo>
                <a:lnTo>
                  <a:pt x="759126" y="0"/>
                </a:lnTo>
                <a:lnTo>
                  <a:pt x="759126" y="825136"/>
                </a:lnTo>
                <a:lnTo>
                  <a:pt x="0" y="825136"/>
                </a:lnTo>
                <a:lnTo>
                  <a:pt x="0" y="0"/>
                </a:lnTo>
                <a:close/>
              </a:path>
            </a:pathLst>
          </a:custGeom>
          <a:blipFill rotWithShape="1">
            <a:blip r:embed="rId10">
              <a:alphaModFix/>
            </a:blip>
            <a:stretch>
              <a:fillRect b="0" l="0" r="0" t="0"/>
            </a:stretch>
          </a:blipFill>
          <a:ln>
            <a:noFill/>
          </a:ln>
        </p:spPr>
      </p:sp>
      <p:grpSp>
        <p:nvGrpSpPr>
          <p:cNvPr id="347" name="Google Shape;347;p38"/>
          <p:cNvGrpSpPr/>
          <p:nvPr/>
        </p:nvGrpSpPr>
        <p:grpSpPr>
          <a:xfrm>
            <a:off x="511094" y="2804098"/>
            <a:ext cx="2199474" cy="2134866"/>
            <a:chOff x="-23042" y="66269"/>
            <a:chExt cx="6542159" cy="6349987"/>
          </a:xfrm>
        </p:grpSpPr>
        <p:sp>
          <p:nvSpPr>
            <p:cNvPr id="348" name="Google Shape;348;p38"/>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rotWithShape="1">
              <a:blip r:embed="rId11">
                <a:alphaModFix/>
              </a:blip>
              <a:stretch>
                <a:fillRect b="0" l="-22139" r="-22139" t="0"/>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49" name="Google Shape;349;p38"/>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4A90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sp>
        <p:nvSpPr>
          <p:cNvPr id="350" name="Google Shape;350;p38"/>
          <p:cNvSpPr txBox="1"/>
          <p:nvPr/>
        </p:nvSpPr>
        <p:spPr>
          <a:xfrm>
            <a:off x="928962" y="896775"/>
            <a:ext cx="4180800" cy="6249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t>Questions?</a:t>
            </a:r>
            <a:endParaRPr sz="700"/>
          </a:p>
        </p:txBody>
      </p:sp>
      <p:grpSp>
        <p:nvGrpSpPr>
          <p:cNvPr id="351" name="Google Shape;351;p38"/>
          <p:cNvGrpSpPr/>
          <p:nvPr/>
        </p:nvGrpSpPr>
        <p:grpSpPr>
          <a:xfrm>
            <a:off x="6573125" y="508050"/>
            <a:ext cx="2199474" cy="2063746"/>
            <a:chOff x="-23042" y="66269"/>
            <a:chExt cx="6542159" cy="6349987"/>
          </a:xfrm>
        </p:grpSpPr>
        <p:sp>
          <p:nvSpPr>
            <p:cNvPr id="352" name="Google Shape;352;p38"/>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rotWithShape="1">
              <a:blip r:embed="rId12">
                <a:alphaModFix/>
              </a:blip>
              <a:stretch>
                <a:fillRect b="-30899" l="-55858" r="-48139" t="-5708"/>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53" name="Google Shape;353;p38"/>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4A90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p:nvPr/>
        </p:nvSpPr>
        <p:spPr>
          <a:xfrm>
            <a:off x="-550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45" name="Google Shape;145;p26"/>
          <p:cNvSpPr/>
          <p:nvPr/>
        </p:nvSpPr>
        <p:spPr>
          <a:xfrm>
            <a:off x="796470" y="456612"/>
            <a:ext cx="7833180" cy="979148"/>
          </a:xfrm>
          <a:custGeom>
            <a:rect b="b" l="l" r="r" t="t"/>
            <a:pathLst>
              <a:path extrusionOk="0" h="1958295" w="15666360">
                <a:moveTo>
                  <a:pt x="0" y="0"/>
                </a:moveTo>
                <a:lnTo>
                  <a:pt x="15666360" y="0"/>
                </a:lnTo>
                <a:lnTo>
                  <a:pt x="15666360" y="1958295"/>
                </a:lnTo>
                <a:lnTo>
                  <a:pt x="0" y="1958295"/>
                </a:lnTo>
                <a:lnTo>
                  <a:pt x="0" y="0"/>
                </a:lnTo>
                <a:close/>
              </a:path>
            </a:pathLst>
          </a:custGeom>
          <a:blipFill rotWithShape="1">
            <a:blip r:embed="rId4">
              <a:alphaModFix/>
            </a:blip>
            <a:stretch>
              <a:fillRect b="0" l="0" r="0" t="0"/>
            </a:stretch>
          </a:blipFill>
          <a:ln>
            <a:noFill/>
          </a:ln>
        </p:spPr>
      </p:sp>
      <p:sp>
        <p:nvSpPr>
          <p:cNvPr id="146" name="Google Shape;146;p26"/>
          <p:cNvSpPr/>
          <p:nvPr/>
        </p:nvSpPr>
        <p:spPr>
          <a:xfrm>
            <a:off x="2868216" y="1902849"/>
            <a:ext cx="3407569" cy="4114800"/>
          </a:xfrm>
          <a:custGeom>
            <a:rect b="b" l="l" r="r" t="t"/>
            <a:pathLst>
              <a:path extrusionOk="0" h="8229600" w="6815138">
                <a:moveTo>
                  <a:pt x="0" y="0"/>
                </a:moveTo>
                <a:lnTo>
                  <a:pt x="6815138" y="0"/>
                </a:lnTo>
                <a:lnTo>
                  <a:pt x="6815138" y="8229600"/>
                </a:lnTo>
                <a:lnTo>
                  <a:pt x="0" y="8229600"/>
                </a:lnTo>
                <a:lnTo>
                  <a:pt x="0" y="0"/>
                </a:lnTo>
                <a:close/>
              </a:path>
            </a:pathLst>
          </a:custGeom>
          <a:blipFill rotWithShape="1">
            <a:blip r:embed="rId5">
              <a:alphaModFix/>
            </a:blip>
            <a:stretch>
              <a:fillRect b="0" l="0" r="0" t="0"/>
            </a:stretch>
          </a:blipFill>
          <a:ln>
            <a:noFill/>
          </a:ln>
        </p:spPr>
      </p:sp>
      <p:sp>
        <p:nvSpPr>
          <p:cNvPr id="147" name="Google Shape;147;p26"/>
          <p:cNvSpPr/>
          <p:nvPr/>
        </p:nvSpPr>
        <p:spPr>
          <a:xfrm>
            <a:off x="2437180" y="2927587"/>
            <a:ext cx="1010955" cy="640692"/>
          </a:xfrm>
          <a:custGeom>
            <a:rect b="b" l="l" r="r" t="t"/>
            <a:pathLst>
              <a:path extrusionOk="0" h="1281385" w="2021909">
                <a:moveTo>
                  <a:pt x="0" y="0"/>
                </a:moveTo>
                <a:lnTo>
                  <a:pt x="2021910" y="0"/>
                </a:lnTo>
                <a:lnTo>
                  <a:pt x="2021910" y="1281385"/>
                </a:lnTo>
                <a:lnTo>
                  <a:pt x="0" y="1281385"/>
                </a:lnTo>
                <a:lnTo>
                  <a:pt x="0" y="0"/>
                </a:lnTo>
                <a:close/>
              </a:path>
            </a:pathLst>
          </a:custGeom>
          <a:blipFill rotWithShape="1">
            <a:blip r:embed="rId6">
              <a:alphaModFix/>
            </a:blip>
            <a:stretch>
              <a:fillRect b="0" l="0" r="0" t="0"/>
            </a:stretch>
          </a:blipFill>
          <a:ln>
            <a:noFill/>
          </a:ln>
        </p:spPr>
      </p:sp>
      <p:sp>
        <p:nvSpPr>
          <p:cNvPr id="148" name="Google Shape;148;p26"/>
          <p:cNvSpPr/>
          <p:nvPr/>
        </p:nvSpPr>
        <p:spPr>
          <a:xfrm flipH="1">
            <a:off x="5447378" y="2927587"/>
            <a:ext cx="1010954" cy="640692"/>
          </a:xfrm>
          <a:custGeom>
            <a:rect b="b" l="l" r="r" t="t"/>
            <a:pathLst>
              <a:path extrusionOk="0" h="1281385" w="2021909">
                <a:moveTo>
                  <a:pt x="2021910" y="0"/>
                </a:moveTo>
                <a:lnTo>
                  <a:pt x="0" y="0"/>
                </a:lnTo>
                <a:lnTo>
                  <a:pt x="0" y="1281385"/>
                </a:lnTo>
                <a:lnTo>
                  <a:pt x="2021910" y="1281385"/>
                </a:lnTo>
                <a:lnTo>
                  <a:pt x="2021910" y="0"/>
                </a:lnTo>
                <a:close/>
              </a:path>
            </a:pathLst>
          </a:custGeom>
          <a:blipFill rotWithShape="1">
            <a:blip r:embed="rId6">
              <a:alphaModFix/>
            </a:blip>
            <a:stretch>
              <a:fillRect b="0" l="0" r="0" t="0"/>
            </a:stretch>
          </a:blipFill>
          <a:ln>
            <a:noFill/>
          </a:ln>
        </p:spPr>
      </p:sp>
      <p:sp>
        <p:nvSpPr>
          <p:cNvPr id="149" name="Google Shape;149;p26"/>
          <p:cNvSpPr txBox="1"/>
          <p:nvPr/>
        </p:nvSpPr>
        <p:spPr>
          <a:xfrm>
            <a:off x="1268598" y="2916850"/>
            <a:ext cx="1313400" cy="5418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lang="en" sz="1600">
                <a:latin typeface="Jua"/>
                <a:ea typeface="Jua"/>
                <a:cs typeface="Jua"/>
                <a:sym typeface="Jua"/>
              </a:rPr>
              <a:t>Problem Statement</a:t>
            </a:r>
            <a:endParaRPr sz="700">
              <a:latin typeface="Jua"/>
              <a:ea typeface="Jua"/>
              <a:cs typeface="Jua"/>
              <a:sym typeface="Jua"/>
            </a:endParaRPr>
          </a:p>
        </p:txBody>
      </p:sp>
      <p:sp>
        <p:nvSpPr>
          <p:cNvPr id="150" name="Google Shape;150;p26"/>
          <p:cNvSpPr txBox="1"/>
          <p:nvPr/>
        </p:nvSpPr>
        <p:spPr>
          <a:xfrm>
            <a:off x="7205873" y="2999621"/>
            <a:ext cx="1659600" cy="2463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lang="en" sz="1600">
                <a:latin typeface="Jua"/>
                <a:ea typeface="Jua"/>
                <a:cs typeface="Jua"/>
                <a:sym typeface="Jua"/>
              </a:rPr>
              <a:t>Streamlit App</a:t>
            </a:r>
            <a:endParaRPr sz="700">
              <a:latin typeface="Jua"/>
              <a:ea typeface="Jua"/>
              <a:cs typeface="Jua"/>
              <a:sym typeface="Jua"/>
            </a:endParaRPr>
          </a:p>
        </p:txBody>
      </p:sp>
      <p:sp>
        <p:nvSpPr>
          <p:cNvPr id="151" name="Google Shape;151;p26"/>
          <p:cNvSpPr txBox="1"/>
          <p:nvPr/>
        </p:nvSpPr>
        <p:spPr>
          <a:xfrm>
            <a:off x="1040600" y="728075"/>
            <a:ext cx="7051800" cy="6249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latin typeface="Jua"/>
                <a:ea typeface="Jua"/>
                <a:cs typeface="Jua"/>
                <a:sym typeface="Jua"/>
              </a:rPr>
              <a:t>Presentation Outline</a:t>
            </a:r>
            <a:endParaRPr sz="700">
              <a:latin typeface="Jua"/>
              <a:ea typeface="Jua"/>
              <a:cs typeface="Jua"/>
              <a:sym typeface="Jua"/>
            </a:endParaRPr>
          </a:p>
        </p:txBody>
      </p:sp>
      <p:sp>
        <p:nvSpPr>
          <p:cNvPr id="152" name="Google Shape;152;p26"/>
          <p:cNvSpPr txBox="1"/>
          <p:nvPr/>
        </p:nvSpPr>
        <p:spPr>
          <a:xfrm>
            <a:off x="1873996" y="2053138"/>
            <a:ext cx="1076400" cy="2463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lang="en" sz="1600">
                <a:latin typeface="Jua"/>
                <a:ea typeface="Jua"/>
                <a:cs typeface="Jua"/>
                <a:sym typeface="Jua"/>
              </a:rPr>
              <a:t>Intro</a:t>
            </a:r>
            <a:endParaRPr sz="700">
              <a:latin typeface="Jua"/>
              <a:ea typeface="Jua"/>
              <a:cs typeface="Jua"/>
              <a:sym typeface="Jua"/>
            </a:endParaRPr>
          </a:p>
        </p:txBody>
      </p:sp>
      <p:sp>
        <p:nvSpPr>
          <p:cNvPr id="153" name="Google Shape;153;p26"/>
          <p:cNvSpPr txBox="1"/>
          <p:nvPr/>
        </p:nvSpPr>
        <p:spPr>
          <a:xfrm>
            <a:off x="6615678" y="2053150"/>
            <a:ext cx="1076400" cy="2463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lang="en" sz="1600">
                <a:latin typeface="Jua"/>
                <a:ea typeface="Jua"/>
                <a:cs typeface="Jua"/>
                <a:sym typeface="Jua"/>
              </a:rPr>
              <a:t>Models</a:t>
            </a:r>
            <a:endParaRPr sz="700">
              <a:latin typeface="Jua"/>
              <a:ea typeface="Jua"/>
              <a:cs typeface="Jua"/>
              <a:sym typeface="Jua"/>
            </a:endParaRPr>
          </a:p>
        </p:txBody>
      </p:sp>
      <p:sp>
        <p:nvSpPr>
          <p:cNvPr id="154" name="Google Shape;154;p26"/>
          <p:cNvSpPr txBox="1"/>
          <p:nvPr/>
        </p:nvSpPr>
        <p:spPr>
          <a:xfrm>
            <a:off x="1833483" y="4013550"/>
            <a:ext cx="1076400" cy="2463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lang="en" sz="1600">
                <a:latin typeface="Jua"/>
                <a:ea typeface="Jua"/>
                <a:cs typeface="Jua"/>
                <a:sym typeface="Jua"/>
              </a:rPr>
              <a:t>EDA</a:t>
            </a:r>
            <a:endParaRPr sz="700">
              <a:latin typeface="Jua"/>
              <a:ea typeface="Jua"/>
              <a:cs typeface="Jua"/>
              <a:sym typeface="Jua"/>
            </a:endParaRPr>
          </a:p>
        </p:txBody>
      </p:sp>
      <p:sp>
        <p:nvSpPr>
          <p:cNvPr id="155" name="Google Shape;155;p26"/>
          <p:cNvSpPr txBox="1"/>
          <p:nvPr/>
        </p:nvSpPr>
        <p:spPr>
          <a:xfrm>
            <a:off x="6911935" y="3900218"/>
            <a:ext cx="1671000" cy="5418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lang="en" sz="1600">
                <a:latin typeface="Jua"/>
                <a:ea typeface="Jua"/>
                <a:cs typeface="Jua"/>
                <a:sym typeface="Jua"/>
              </a:rPr>
              <a:t>Conclusions &amp; Next Steps</a:t>
            </a:r>
            <a:endParaRPr sz="700">
              <a:latin typeface="Jua"/>
              <a:ea typeface="Jua"/>
              <a:cs typeface="Jua"/>
              <a:sym typeface="Jua"/>
            </a:endParaRPr>
          </a:p>
        </p:txBody>
      </p:sp>
      <p:sp>
        <p:nvSpPr>
          <p:cNvPr id="156" name="Google Shape;156;p26"/>
          <p:cNvSpPr/>
          <p:nvPr/>
        </p:nvSpPr>
        <p:spPr>
          <a:xfrm>
            <a:off x="1307575" y="1913350"/>
            <a:ext cx="525900" cy="525900"/>
          </a:xfrm>
          <a:prstGeom prst="ellipse">
            <a:avLst/>
          </a:prstGeom>
          <a:solidFill>
            <a:schemeClr val="lt1"/>
          </a:solidFill>
          <a:ln cap="flat" cmpd="sng" w="19050">
            <a:solidFill>
              <a:srgbClr val="F4A90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7" name="Google Shape;157;p26"/>
          <p:cNvSpPr/>
          <p:nvPr/>
        </p:nvSpPr>
        <p:spPr>
          <a:xfrm>
            <a:off x="6043250" y="1952875"/>
            <a:ext cx="525900" cy="525900"/>
          </a:xfrm>
          <a:prstGeom prst="ellipse">
            <a:avLst/>
          </a:prstGeom>
          <a:solidFill>
            <a:schemeClr val="lt1"/>
          </a:solidFill>
          <a:ln cap="flat" cmpd="sng" w="19050">
            <a:solidFill>
              <a:srgbClr val="F4A90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8" name="Google Shape;158;p26"/>
          <p:cNvSpPr/>
          <p:nvPr/>
        </p:nvSpPr>
        <p:spPr>
          <a:xfrm>
            <a:off x="6642750" y="2887375"/>
            <a:ext cx="525900" cy="525900"/>
          </a:xfrm>
          <a:prstGeom prst="ellipse">
            <a:avLst/>
          </a:prstGeom>
          <a:solidFill>
            <a:schemeClr val="lt1"/>
          </a:solidFill>
          <a:ln cap="flat" cmpd="sng" w="19050">
            <a:solidFill>
              <a:srgbClr val="F4A90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9" name="Google Shape;159;p26"/>
          <p:cNvSpPr/>
          <p:nvPr/>
        </p:nvSpPr>
        <p:spPr>
          <a:xfrm>
            <a:off x="6356600" y="3908175"/>
            <a:ext cx="525900" cy="525900"/>
          </a:xfrm>
          <a:prstGeom prst="ellipse">
            <a:avLst/>
          </a:prstGeom>
          <a:solidFill>
            <a:schemeClr val="lt1"/>
          </a:solidFill>
          <a:ln cap="flat" cmpd="sng" w="19050">
            <a:solidFill>
              <a:srgbClr val="F4A90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60" name="Google Shape;160;p26"/>
          <p:cNvSpPr/>
          <p:nvPr/>
        </p:nvSpPr>
        <p:spPr>
          <a:xfrm>
            <a:off x="1268600" y="3873750"/>
            <a:ext cx="525900" cy="525900"/>
          </a:xfrm>
          <a:prstGeom prst="ellipse">
            <a:avLst/>
          </a:prstGeom>
          <a:solidFill>
            <a:schemeClr val="lt1"/>
          </a:solidFill>
          <a:ln cap="flat" cmpd="sng" w="19050">
            <a:solidFill>
              <a:srgbClr val="F4A90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61" name="Google Shape;161;p26"/>
          <p:cNvSpPr/>
          <p:nvPr/>
        </p:nvSpPr>
        <p:spPr>
          <a:xfrm>
            <a:off x="633725" y="2887375"/>
            <a:ext cx="525900" cy="525900"/>
          </a:xfrm>
          <a:prstGeom prst="ellipse">
            <a:avLst/>
          </a:prstGeom>
          <a:solidFill>
            <a:schemeClr val="lt1"/>
          </a:solidFill>
          <a:ln cap="flat" cmpd="sng" w="19050">
            <a:solidFill>
              <a:srgbClr val="F4A90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62" name="Google Shape;162;p26"/>
          <p:cNvSpPr txBox="1"/>
          <p:nvPr/>
        </p:nvSpPr>
        <p:spPr>
          <a:xfrm>
            <a:off x="1411075" y="1903800"/>
            <a:ext cx="318900" cy="3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Jua"/>
                <a:ea typeface="Jua"/>
                <a:cs typeface="Jua"/>
                <a:sym typeface="Jua"/>
              </a:rPr>
              <a:t>1</a:t>
            </a:r>
            <a:endParaRPr sz="2200">
              <a:solidFill>
                <a:schemeClr val="dk1"/>
              </a:solidFill>
              <a:latin typeface="Jua"/>
              <a:ea typeface="Jua"/>
              <a:cs typeface="Jua"/>
              <a:sym typeface="Jua"/>
            </a:endParaRPr>
          </a:p>
        </p:txBody>
      </p:sp>
      <p:sp>
        <p:nvSpPr>
          <p:cNvPr id="163" name="Google Shape;163;p26"/>
          <p:cNvSpPr txBox="1"/>
          <p:nvPr/>
        </p:nvSpPr>
        <p:spPr>
          <a:xfrm>
            <a:off x="721700" y="2887363"/>
            <a:ext cx="318900" cy="3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Jua"/>
                <a:ea typeface="Jua"/>
                <a:cs typeface="Jua"/>
                <a:sym typeface="Jua"/>
              </a:rPr>
              <a:t>2</a:t>
            </a:r>
            <a:endParaRPr sz="2200">
              <a:solidFill>
                <a:schemeClr val="dk1"/>
              </a:solidFill>
              <a:latin typeface="Jua"/>
              <a:ea typeface="Jua"/>
              <a:cs typeface="Jua"/>
              <a:sym typeface="Jua"/>
            </a:endParaRPr>
          </a:p>
        </p:txBody>
      </p:sp>
      <p:sp>
        <p:nvSpPr>
          <p:cNvPr id="164" name="Google Shape;164;p26"/>
          <p:cNvSpPr txBox="1"/>
          <p:nvPr/>
        </p:nvSpPr>
        <p:spPr>
          <a:xfrm>
            <a:off x="6434400" y="3900213"/>
            <a:ext cx="318900" cy="3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Jua"/>
                <a:ea typeface="Jua"/>
                <a:cs typeface="Jua"/>
                <a:sym typeface="Jua"/>
              </a:rPr>
              <a:t>6</a:t>
            </a:r>
            <a:endParaRPr sz="2200">
              <a:solidFill>
                <a:schemeClr val="dk1"/>
              </a:solidFill>
              <a:latin typeface="Jua"/>
              <a:ea typeface="Jua"/>
              <a:cs typeface="Jua"/>
              <a:sym typeface="Jua"/>
            </a:endParaRPr>
          </a:p>
        </p:txBody>
      </p:sp>
      <p:sp>
        <p:nvSpPr>
          <p:cNvPr id="165" name="Google Shape;165;p26"/>
          <p:cNvSpPr txBox="1"/>
          <p:nvPr/>
        </p:nvSpPr>
        <p:spPr>
          <a:xfrm>
            <a:off x="1367925" y="3873738"/>
            <a:ext cx="318900" cy="3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Jua"/>
                <a:ea typeface="Jua"/>
                <a:cs typeface="Jua"/>
                <a:sym typeface="Jua"/>
              </a:rPr>
              <a:t>3</a:t>
            </a:r>
            <a:endParaRPr sz="2200">
              <a:solidFill>
                <a:schemeClr val="dk1"/>
              </a:solidFill>
              <a:latin typeface="Jua"/>
              <a:ea typeface="Jua"/>
              <a:cs typeface="Jua"/>
              <a:sym typeface="Jua"/>
            </a:endParaRPr>
          </a:p>
        </p:txBody>
      </p:sp>
      <p:sp>
        <p:nvSpPr>
          <p:cNvPr id="166" name="Google Shape;166;p26"/>
          <p:cNvSpPr txBox="1"/>
          <p:nvPr/>
        </p:nvSpPr>
        <p:spPr>
          <a:xfrm>
            <a:off x="6746250" y="2887375"/>
            <a:ext cx="318900" cy="3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Jua"/>
                <a:ea typeface="Jua"/>
                <a:cs typeface="Jua"/>
                <a:sym typeface="Jua"/>
              </a:rPr>
              <a:t>5</a:t>
            </a:r>
            <a:endParaRPr sz="2200">
              <a:solidFill>
                <a:schemeClr val="dk1"/>
              </a:solidFill>
              <a:latin typeface="Jua"/>
              <a:ea typeface="Jua"/>
              <a:cs typeface="Jua"/>
              <a:sym typeface="Jua"/>
            </a:endParaRPr>
          </a:p>
        </p:txBody>
      </p:sp>
      <p:sp>
        <p:nvSpPr>
          <p:cNvPr id="167" name="Google Shape;167;p26"/>
          <p:cNvSpPr txBox="1"/>
          <p:nvPr/>
        </p:nvSpPr>
        <p:spPr>
          <a:xfrm>
            <a:off x="6112400" y="1953113"/>
            <a:ext cx="318900" cy="3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Jua"/>
                <a:ea typeface="Jua"/>
                <a:cs typeface="Jua"/>
                <a:sym typeface="Jua"/>
              </a:rPr>
              <a:t>4</a:t>
            </a:r>
            <a:endParaRPr sz="2200">
              <a:solidFill>
                <a:schemeClr val="dk1"/>
              </a:solidFill>
              <a:latin typeface="Jua"/>
              <a:ea typeface="Jua"/>
              <a:cs typeface="Jua"/>
              <a:sym typeface="Ju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73" name="Google Shape;173;p27"/>
          <p:cNvSpPr/>
          <p:nvPr/>
        </p:nvSpPr>
        <p:spPr>
          <a:xfrm>
            <a:off x="3225863" y="547871"/>
            <a:ext cx="5464295" cy="942591"/>
          </a:xfrm>
          <a:custGeom>
            <a:rect b="b" l="l" r="r" t="t"/>
            <a:pathLst>
              <a:path extrusionOk="0" h="1885182" w="10928590">
                <a:moveTo>
                  <a:pt x="0" y="0"/>
                </a:moveTo>
                <a:lnTo>
                  <a:pt x="10928590" y="0"/>
                </a:lnTo>
                <a:lnTo>
                  <a:pt x="10928590" y="1885182"/>
                </a:lnTo>
                <a:lnTo>
                  <a:pt x="0" y="1885182"/>
                </a:lnTo>
                <a:lnTo>
                  <a:pt x="0" y="0"/>
                </a:lnTo>
                <a:close/>
              </a:path>
            </a:pathLst>
          </a:custGeom>
          <a:blipFill rotWithShape="1">
            <a:blip r:embed="rId4">
              <a:alphaModFix/>
            </a:blip>
            <a:stretch>
              <a:fillRect b="0" l="0" r="0" t="0"/>
            </a:stretch>
          </a:blipFill>
          <a:ln>
            <a:noFill/>
          </a:ln>
        </p:spPr>
      </p:sp>
      <p:sp>
        <p:nvSpPr>
          <p:cNvPr id="174" name="Google Shape;174;p27"/>
          <p:cNvSpPr/>
          <p:nvPr/>
        </p:nvSpPr>
        <p:spPr>
          <a:xfrm>
            <a:off x="4852668" y="1639819"/>
            <a:ext cx="3561874" cy="4114800"/>
          </a:xfrm>
          <a:custGeom>
            <a:rect b="b" l="l" r="r" t="t"/>
            <a:pathLst>
              <a:path extrusionOk="0" h="8229600" w="7123747">
                <a:moveTo>
                  <a:pt x="0" y="0"/>
                </a:moveTo>
                <a:lnTo>
                  <a:pt x="7123748" y="0"/>
                </a:lnTo>
                <a:lnTo>
                  <a:pt x="7123748" y="8229600"/>
                </a:lnTo>
                <a:lnTo>
                  <a:pt x="0" y="8229600"/>
                </a:lnTo>
                <a:lnTo>
                  <a:pt x="0" y="0"/>
                </a:lnTo>
                <a:close/>
              </a:path>
            </a:pathLst>
          </a:custGeom>
          <a:blipFill rotWithShape="1">
            <a:blip r:embed="rId5">
              <a:alphaModFix/>
            </a:blip>
            <a:stretch>
              <a:fillRect b="0" l="0" r="0" t="0"/>
            </a:stretch>
          </a:blipFill>
          <a:ln>
            <a:noFill/>
          </a:ln>
        </p:spPr>
      </p:sp>
      <p:sp>
        <p:nvSpPr>
          <p:cNvPr id="175" name="Google Shape;175;p27"/>
          <p:cNvSpPr/>
          <p:nvPr/>
        </p:nvSpPr>
        <p:spPr>
          <a:xfrm flipH="1" rot="-417503">
            <a:off x="54180" y="70816"/>
            <a:ext cx="5509749" cy="5711011"/>
          </a:xfrm>
          <a:custGeom>
            <a:rect b="b" l="l" r="r" t="t"/>
            <a:pathLst>
              <a:path extrusionOk="0" h="7764516" w="8612861">
                <a:moveTo>
                  <a:pt x="8612861" y="0"/>
                </a:moveTo>
                <a:lnTo>
                  <a:pt x="0" y="0"/>
                </a:lnTo>
                <a:lnTo>
                  <a:pt x="0" y="7764515"/>
                </a:lnTo>
                <a:lnTo>
                  <a:pt x="8612861" y="7764515"/>
                </a:lnTo>
                <a:lnTo>
                  <a:pt x="8612861" y="0"/>
                </a:lnTo>
                <a:close/>
              </a:path>
            </a:pathLst>
          </a:custGeom>
          <a:blipFill rotWithShape="1">
            <a:blip r:embed="rId6">
              <a:alphaModFix/>
            </a:blip>
            <a:stretch>
              <a:fillRect b="0" l="0" r="0" t="0"/>
            </a:stretch>
          </a:blipFill>
          <a:ln>
            <a:noFill/>
          </a:ln>
        </p:spPr>
      </p:sp>
      <p:sp>
        <p:nvSpPr>
          <p:cNvPr id="176" name="Google Shape;176;p27"/>
          <p:cNvSpPr/>
          <p:nvPr/>
        </p:nvSpPr>
        <p:spPr>
          <a:xfrm rot="-959088">
            <a:off x="3406839" y="67042"/>
            <a:ext cx="573833" cy="619523"/>
          </a:xfrm>
          <a:custGeom>
            <a:rect b="b" l="l" r="r" t="t"/>
            <a:pathLst>
              <a:path extrusionOk="0" h="1240769" w="1149262">
                <a:moveTo>
                  <a:pt x="0" y="0"/>
                </a:moveTo>
                <a:lnTo>
                  <a:pt x="1149262" y="0"/>
                </a:lnTo>
                <a:lnTo>
                  <a:pt x="1149262" y="1240768"/>
                </a:lnTo>
                <a:lnTo>
                  <a:pt x="0" y="1240768"/>
                </a:lnTo>
                <a:lnTo>
                  <a:pt x="0" y="0"/>
                </a:lnTo>
                <a:close/>
              </a:path>
            </a:pathLst>
          </a:custGeom>
          <a:blipFill rotWithShape="1">
            <a:blip r:embed="rId7">
              <a:alphaModFix/>
            </a:blip>
            <a:stretch>
              <a:fillRect b="0" l="0" r="0" t="0"/>
            </a:stretch>
          </a:blipFill>
          <a:ln>
            <a:noFill/>
          </a:ln>
        </p:spPr>
      </p:sp>
      <p:sp>
        <p:nvSpPr>
          <p:cNvPr id="177" name="Google Shape;177;p27"/>
          <p:cNvSpPr/>
          <p:nvPr/>
        </p:nvSpPr>
        <p:spPr>
          <a:xfrm rot="-154594">
            <a:off x="510589" y="4012788"/>
            <a:ext cx="839971" cy="514132"/>
          </a:xfrm>
          <a:custGeom>
            <a:rect b="b" l="l" r="r" t="t"/>
            <a:pathLst>
              <a:path extrusionOk="0" h="1027225" w="1678244">
                <a:moveTo>
                  <a:pt x="0" y="0"/>
                </a:moveTo>
                <a:lnTo>
                  <a:pt x="1678244" y="0"/>
                </a:lnTo>
                <a:lnTo>
                  <a:pt x="1678244" y="1027225"/>
                </a:lnTo>
                <a:lnTo>
                  <a:pt x="0" y="1027225"/>
                </a:lnTo>
                <a:lnTo>
                  <a:pt x="0" y="0"/>
                </a:lnTo>
                <a:close/>
              </a:path>
            </a:pathLst>
          </a:custGeom>
          <a:blipFill rotWithShape="1">
            <a:blip r:embed="rId8">
              <a:alphaModFix/>
            </a:blip>
            <a:stretch>
              <a:fillRect b="0" l="0" r="0" t="0"/>
            </a:stretch>
          </a:blipFill>
          <a:ln>
            <a:noFill/>
          </a:ln>
        </p:spPr>
      </p:sp>
      <p:sp>
        <p:nvSpPr>
          <p:cNvPr id="178" name="Google Shape;178;p27"/>
          <p:cNvSpPr txBox="1"/>
          <p:nvPr/>
        </p:nvSpPr>
        <p:spPr>
          <a:xfrm>
            <a:off x="4126710" y="738188"/>
            <a:ext cx="3662700" cy="6249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t>Intro</a:t>
            </a:r>
            <a:endParaRPr sz="700"/>
          </a:p>
        </p:txBody>
      </p:sp>
      <p:sp>
        <p:nvSpPr>
          <p:cNvPr id="179" name="Google Shape;179;p27"/>
          <p:cNvSpPr txBox="1"/>
          <p:nvPr/>
        </p:nvSpPr>
        <p:spPr>
          <a:xfrm>
            <a:off x="1120275" y="1393834"/>
            <a:ext cx="2934600" cy="107700"/>
          </a:xfrm>
          <a:prstGeom prst="rect">
            <a:avLst/>
          </a:prstGeom>
          <a:noFill/>
          <a:ln>
            <a:noFill/>
          </a:ln>
        </p:spPr>
        <p:txBody>
          <a:bodyPr anchorCtr="0" anchor="t" bIns="0" lIns="0" spcFirstLastPara="1" rIns="0" wrap="square" tIns="0">
            <a:spAutoFit/>
          </a:bodyPr>
          <a:lstStyle/>
          <a:p>
            <a:pPr indent="0" lvl="0" marL="0" marR="0" rtl="0" algn="ctr">
              <a:lnSpc>
                <a:spcPct val="140012"/>
              </a:lnSpc>
              <a:spcBef>
                <a:spcPts val="0"/>
              </a:spcBef>
              <a:spcAft>
                <a:spcPts val="0"/>
              </a:spcAft>
              <a:buNone/>
            </a:pPr>
            <a:r>
              <a:t/>
            </a:r>
            <a:endParaRPr sz="700"/>
          </a:p>
        </p:txBody>
      </p:sp>
      <p:sp>
        <p:nvSpPr>
          <p:cNvPr id="180" name="Google Shape;180;p27"/>
          <p:cNvSpPr/>
          <p:nvPr/>
        </p:nvSpPr>
        <p:spPr>
          <a:xfrm flipH="1" rot="687901">
            <a:off x="8439924" y="2811194"/>
            <a:ext cx="258872" cy="281383"/>
          </a:xfrm>
          <a:custGeom>
            <a:rect b="b" l="l" r="r" t="t"/>
            <a:pathLst>
              <a:path extrusionOk="0" h="562766" w="517744">
                <a:moveTo>
                  <a:pt x="517744" y="0"/>
                </a:moveTo>
                <a:lnTo>
                  <a:pt x="0" y="0"/>
                </a:lnTo>
                <a:lnTo>
                  <a:pt x="0" y="562766"/>
                </a:lnTo>
                <a:lnTo>
                  <a:pt x="517744" y="562766"/>
                </a:lnTo>
                <a:lnTo>
                  <a:pt x="517744" y="0"/>
                </a:lnTo>
                <a:close/>
              </a:path>
            </a:pathLst>
          </a:custGeom>
          <a:blipFill rotWithShape="1">
            <a:blip r:embed="rId9">
              <a:alphaModFix/>
            </a:blip>
            <a:stretch>
              <a:fillRect b="0" l="0" r="0" t="0"/>
            </a:stretch>
          </a:blipFill>
          <a:ln>
            <a:noFill/>
          </a:ln>
        </p:spPr>
      </p:sp>
      <p:sp>
        <p:nvSpPr>
          <p:cNvPr id="181" name="Google Shape;181;p27"/>
          <p:cNvSpPr txBox="1"/>
          <p:nvPr/>
        </p:nvSpPr>
        <p:spPr>
          <a:xfrm>
            <a:off x="1074825" y="1364400"/>
            <a:ext cx="2886000" cy="202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182" name="Google Shape;182;p27"/>
          <p:cNvSpPr txBox="1"/>
          <p:nvPr/>
        </p:nvSpPr>
        <p:spPr>
          <a:xfrm>
            <a:off x="1033400" y="433875"/>
            <a:ext cx="2886000" cy="28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Jua"/>
                <a:ea typeface="Jua"/>
                <a:cs typeface="Jua"/>
                <a:sym typeface="Jua"/>
              </a:rPr>
              <a:t>Nearly nothing maintains a larger presence on social media than our pets doing cute or funny things. </a:t>
            </a:r>
            <a:endParaRPr sz="1500">
              <a:solidFill>
                <a:schemeClr val="dk1"/>
              </a:solidFill>
              <a:latin typeface="Jua"/>
              <a:ea typeface="Jua"/>
              <a:cs typeface="Jua"/>
              <a:sym typeface="Jua"/>
            </a:endParaRPr>
          </a:p>
          <a:p>
            <a:pPr indent="0" lvl="0" marL="0" rtl="0" algn="l">
              <a:spcBef>
                <a:spcPts val="0"/>
              </a:spcBef>
              <a:spcAft>
                <a:spcPts val="0"/>
              </a:spcAft>
              <a:buNone/>
            </a:pPr>
            <a:r>
              <a:t/>
            </a:r>
            <a:endParaRPr sz="1500">
              <a:solidFill>
                <a:schemeClr val="dk1"/>
              </a:solidFill>
              <a:latin typeface="Jua"/>
              <a:ea typeface="Jua"/>
              <a:cs typeface="Jua"/>
              <a:sym typeface="Jua"/>
            </a:endParaRPr>
          </a:p>
          <a:p>
            <a:pPr indent="0" lvl="0" marL="0" rtl="0" algn="l">
              <a:spcBef>
                <a:spcPts val="0"/>
              </a:spcBef>
              <a:spcAft>
                <a:spcPts val="0"/>
              </a:spcAft>
              <a:buNone/>
            </a:pPr>
            <a:r>
              <a:rPr lang="en" sz="1500">
                <a:solidFill>
                  <a:schemeClr val="dk1"/>
                </a:solidFill>
                <a:latin typeface="Jua"/>
                <a:ea typeface="Jua"/>
                <a:cs typeface="Jua"/>
                <a:sym typeface="Jua"/>
              </a:rPr>
              <a:t>The aim of this project is to develop a machine learning model capable of accurately classifying dog emotions. This is intended to support the functionality of social media filters and features that can identify and respond to specific canine emotional states, to increasing user engagement and interaction.</a:t>
            </a:r>
            <a:endParaRPr sz="1500">
              <a:solidFill>
                <a:schemeClr val="dk1"/>
              </a:solidFill>
              <a:latin typeface="Jua"/>
              <a:ea typeface="Jua"/>
              <a:cs typeface="Jua"/>
              <a:sym typeface="Ju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8"/>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88" name="Google Shape;188;p28"/>
          <p:cNvSpPr/>
          <p:nvPr/>
        </p:nvSpPr>
        <p:spPr>
          <a:xfrm rot="1061465">
            <a:off x="1047104" y="2151126"/>
            <a:ext cx="3229848" cy="3382039"/>
          </a:xfrm>
          <a:custGeom>
            <a:rect b="b" l="l" r="r" t="t"/>
            <a:pathLst>
              <a:path extrusionOk="0" h="6764079" w="6459695">
                <a:moveTo>
                  <a:pt x="0" y="0"/>
                </a:moveTo>
                <a:lnTo>
                  <a:pt x="6459695" y="0"/>
                </a:lnTo>
                <a:lnTo>
                  <a:pt x="6459695" y="6764078"/>
                </a:lnTo>
                <a:lnTo>
                  <a:pt x="0" y="6764078"/>
                </a:lnTo>
                <a:lnTo>
                  <a:pt x="0" y="0"/>
                </a:lnTo>
                <a:close/>
              </a:path>
            </a:pathLst>
          </a:custGeom>
          <a:blipFill rotWithShape="1">
            <a:blip r:embed="rId4">
              <a:alphaModFix/>
            </a:blip>
            <a:stretch>
              <a:fillRect b="0" l="0" r="0" t="0"/>
            </a:stretch>
          </a:blipFill>
          <a:ln>
            <a:noFill/>
          </a:ln>
        </p:spPr>
      </p:sp>
      <p:sp>
        <p:nvSpPr>
          <p:cNvPr id="189" name="Google Shape;189;p28"/>
          <p:cNvSpPr/>
          <p:nvPr/>
        </p:nvSpPr>
        <p:spPr>
          <a:xfrm>
            <a:off x="-27700" y="415326"/>
            <a:ext cx="4698233" cy="1437086"/>
          </a:xfrm>
          <a:custGeom>
            <a:rect b="b" l="l" r="r" t="t"/>
            <a:pathLst>
              <a:path extrusionOk="0" h="2327264" w="8740899">
                <a:moveTo>
                  <a:pt x="0" y="0"/>
                </a:moveTo>
                <a:lnTo>
                  <a:pt x="8740899" y="0"/>
                </a:lnTo>
                <a:lnTo>
                  <a:pt x="8740899" y="2327265"/>
                </a:lnTo>
                <a:lnTo>
                  <a:pt x="0" y="2327265"/>
                </a:lnTo>
                <a:lnTo>
                  <a:pt x="0" y="0"/>
                </a:lnTo>
                <a:close/>
              </a:path>
            </a:pathLst>
          </a:custGeom>
          <a:blipFill rotWithShape="1">
            <a:blip r:embed="rId5">
              <a:alphaModFix/>
            </a:blip>
            <a:stretch>
              <a:fillRect b="0" l="0" r="0" t="0"/>
            </a:stretch>
          </a:blipFill>
          <a:ln>
            <a:noFill/>
          </a:ln>
        </p:spPr>
      </p:sp>
      <p:sp>
        <p:nvSpPr>
          <p:cNvPr id="190" name="Google Shape;190;p28"/>
          <p:cNvSpPr/>
          <p:nvPr/>
        </p:nvSpPr>
        <p:spPr>
          <a:xfrm rot="1793792">
            <a:off x="3922650" y="3052205"/>
            <a:ext cx="605684" cy="908526"/>
          </a:xfrm>
          <a:custGeom>
            <a:rect b="b" l="l" r="r" t="t"/>
            <a:pathLst>
              <a:path extrusionOk="0" h="1817052" w="1211368">
                <a:moveTo>
                  <a:pt x="0" y="0"/>
                </a:moveTo>
                <a:lnTo>
                  <a:pt x="1211368" y="0"/>
                </a:lnTo>
                <a:lnTo>
                  <a:pt x="1211368" y="1817053"/>
                </a:lnTo>
                <a:lnTo>
                  <a:pt x="0" y="1817053"/>
                </a:lnTo>
                <a:lnTo>
                  <a:pt x="0" y="0"/>
                </a:lnTo>
                <a:close/>
              </a:path>
            </a:pathLst>
          </a:custGeom>
          <a:blipFill rotWithShape="1">
            <a:blip r:embed="rId6">
              <a:alphaModFix/>
            </a:blip>
            <a:stretch>
              <a:fillRect b="0" l="0" r="0" t="0"/>
            </a:stretch>
          </a:blipFill>
          <a:ln>
            <a:noFill/>
          </a:ln>
        </p:spPr>
      </p:sp>
      <p:sp>
        <p:nvSpPr>
          <p:cNvPr id="191" name="Google Shape;191;p28"/>
          <p:cNvSpPr/>
          <p:nvPr/>
        </p:nvSpPr>
        <p:spPr>
          <a:xfrm rot="-2289544">
            <a:off x="1797645" y="2173577"/>
            <a:ext cx="355258" cy="532886"/>
          </a:xfrm>
          <a:custGeom>
            <a:rect b="b" l="l" r="r" t="t"/>
            <a:pathLst>
              <a:path extrusionOk="0" h="1065772" w="710515">
                <a:moveTo>
                  <a:pt x="0" y="0"/>
                </a:moveTo>
                <a:lnTo>
                  <a:pt x="710515" y="0"/>
                </a:lnTo>
                <a:lnTo>
                  <a:pt x="710515" y="1065773"/>
                </a:lnTo>
                <a:lnTo>
                  <a:pt x="0" y="1065773"/>
                </a:lnTo>
                <a:lnTo>
                  <a:pt x="0" y="0"/>
                </a:lnTo>
                <a:close/>
              </a:path>
            </a:pathLst>
          </a:custGeom>
          <a:blipFill rotWithShape="1">
            <a:blip r:embed="rId6">
              <a:alphaModFix/>
            </a:blip>
            <a:stretch>
              <a:fillRect b="0" l="0" r="0" t="0"/>
            </a:stretch>
          </a:blipFill>
          <a:ln>
            <a:noFill/>
          </a:ln>
        </p:spPr>
      </p:sp>
      <p:sp>
        <p:nvSpPr>
          <p:cNvPr id="192" name="Google Shape;192;p28"/>
          <p:cNvSpPr/>
          <p:nvPr/>
        </p:nvSpPr>
        <p:spPr>
          <a:xfrm rot="-3880105">
            <a:off x="809671" y="3948935"/>
            <a:ext cx="292105" cy="438158"/>
          </a:xfrm>
          <a:custGeom>
            <a:rect b="b" l="l" r="r" t="t"/>
            <a:pathLst>
              <a:path extrusionOk="0" h="876315" w="584210">
                <a:moveTo>
                  <a:pt x="0" y="0"/>
                </a:moveTo>
                <a:lnTo>
                  <a:pt x="584210" y="0"/>
                </a:lnTo>
                <a:lnTo>
                  <a:pt x="584210" y="876314"/>
                </a:lnTo>
                <a:lnTo>
                  <a:pt x="0" y="876314"/>
                </a:lnTo>
                <a:lnTo>
                  <a:pt x="0" y="0"/>
                </a:lnTo>
                <a:close/>
              </a:path>
            </a:pathLst>
          </a:custGeom>
          <a:blipFill rotWithShape="1">
            <a:blip r:embed="rId6">
              <a:alphaModFix/>
            </a:blip>
            <a:stretch>
              <a:fillRect b="0" l="0" r="0" t="0"/>
            </a:stretch>
          </a:blipFill>
          <a:ln>
            <a:noFill/>
          </a:ln>
        </p:spPr>
      </p:sp>
      <p:sp>
        <p:nvSpPr>
          <p:cNvPr id="193" name="Google Shape;193;p28"/>
          <p:cNvSpPr txBox="1"/>
          <p:nvPr/>
        </p:nvSpPr>
        <p:spPr>
          <a:xfrm>
            <a:off x="346125" y="569000"/>
            <a:ext cx="3822300" cy="12498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t>Problem</a:t>
            </a:r>
            <a:endParaRPr sz="5800"/>
          </a:p>
          <a:p>
            <a:pPr indent="0" lvl="0" marL="0" marR="0" rtl="0" algn="ctr">
              <a:lnSpc>
                <a:spcPct val="70000"/>
              </a:lnSpc>
              <a:spcBef>
                <a:spcPts val="0"/>
              </a:spcBef>
              <a:spcAft>
                <a:spcPts val="0"/>
              </a:spcAft>
              <a:buNone/>
            </a:pPr>
            <a:r>
              <a:rPr lang="en" sz="5800"/>
              <a:t>Statement</a:t>
            </a:r>
            <a:endParaRPr sz="5800"/>
          </a:p>
        </p:txBody>
      </p:sp>
      <p:sp>
        <p:nvSpPr>
          <p:cNvPr id="194" name="Google Shape;194;p28"/>
          <p:cNvSpPr txBox="1"/>
          <p:nvPr/>
        </p:nvSpPr>
        <p:spPr>
          <a:xfrm>
            <a:off x="4856311" y="687170"/>
            <a:ext cx="3674400" cy="936000"/>
          </a:xfrm>
          <a:prstGeom prst="rect">
            <a:avLst/>
          </a:prstGeom>
          <a:noFill/>
          <a:ln>
            <a:noFill/>
          </a:ln>
        </p:spPr>
        <p:txBody>
          <a:bodyPr anchorCtr="0" anchor="t" bIns="0" lIns="0" spcFirstLastPara="1" rIns="0" wrap="square" tIns="0">
            <a:spAutoFit/>
          </a:bodyPr>
          <a:lstStyle/>
          <a:p>
            <a:pPr indent="0" lvl="0" marL="0" marR="0" rtl="0" algn="l">
              <a:lnSpc>
                <a:spcPct val="140012"/>
              </a:lnSpc>
              <a:spcBef>
                <a:spcPts val="0"/>
              </a:spcBef>
              <a:spcAft>
                <a:spcPts val="0"/>
              </a:spcAft>
              <a:buNone/>
            </a:pPr>
            <a:r>
              <a:rPr b="1" lang="en" sz="1600">
                <a:solidFill>
                  <a:srgbClr val="E18F02"/>
                </a:solidFill>
                <a:latin typeface="Arimo"/>
                <a:ea typeface="Arimo"/>
                <a:cs typeface="Arimo"/>
                <a:sym typeface="Arimo"/>
              </a:rPr>
              <a:t>Can we build a machine learning model to accurately classify </a:t>
            </a:r>
            <a:r>
              <a:rPr b="1" lang="en" sz="1600">
                <a:solidFill>
                  <a:srgbClr val="E18F02"/>
                </a:solidFill>
                <a:latin typeface="Arimo"/>
                <a:ea typeface="Arimo"/>
                <a:cs typeface="Arimo"/>
                <a:sym typeface="Arimo"/>
              </a:rPr>
              <a:t>dog emotions from images of dog faces?</a:t>
            </a:r>
            <a:endParaRPr b="1" sz="1600">
              <a:solidFill>
                <a:srgbClr val="E18F02"/>
              </a:solidFill>
              <a:latin typeface="Arimo"/>
              <a:ea typeface="Arimo"/>
              <a:cs typeface="Arimo"/>
              <a:sym typeface="Arimo"/>
            </a:endParaRPr>
          </a:p>
        </p:txBody>
      </p:sp>
      <p:sp>
        <p:nvSpPr>
          <p:cNvPr id="195" name="Google Shape;195;p28"/>
          <p:cNvSpPr/>
          <p:nvPr/>
        </p:nvSpPr>
        <p:spPr>
          <a:xfrm>
            <a:off x="6070600" y="2178750"/>
            <a:ext cx="608700" cy="638400"/>
          </a:xfrm>
          <a:prstGeom prst="downArrow">
            <a:avLst>
              <a:gd fmla="val 50000" name="adj1"/>
              <a:gd fmla="val 50000" name="adj2"/>
            </a:avLst>
          </a:prstGeom>
          <a:solidFill>
            <a:srgbClr val="E18F0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96" name="Google Shape;196;p28"/>
          <p:cNvSpPr txBox="1"/>
          <p:nvPr/>
        </p:nvSpPr>
        <p:spPr>
          <a:xfrm>
            <a:off x="5869875" y="1740350"/>
            <a:ext cx="19452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Jua"/>
                <a:ea typeface="Jua"/>
                <a:cs typeface="Jua"/>
                <a:sym typeface="Jua"/>
              </a:rPr>
              <a:t>Questions</a:t>
            </a:r>
            <a:endParaRPr sz="1600">
              <a:solidFill>
                <a:schemeClr val="dk1"/>
              </a:solidFill>
              <a:latin typeface="Jua"/>
              <a:ea typeface="Jua"/>
              <a:cs typeface="Jua"/>
              <a:sym typeface="Jua"/>
            </a:endParaRPr>
          </a:p>
        </p:txBody>
      </p:sp>
      <p:sp>
        <p:nvSpPr>
          <p:cNvPr id="197" name="Google Shape;197;p28"/>
          <p:cNvSpPr txBox="1"/>
          <p:nvPr/>
        </p:nvSpPr>
        <p:spPr>
          <a:xfrm>
            <a:off x="4779400" y="2844950"/>
            <a:ext cx="3191100" cy="21252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Jua"/>
              <a:buChar char="●"/>
            </a:pPr>
            <a:r>
              <a:rPr lang="en" sz="1600">
                <a:solidFill>
                  <a:schemeClr val="dk1"/>
                </a:solidFill>
                <a:latin typeface="Jua"/>
                <a:ea typeface="Jua"/>
                <a:cs typeface="Jua"/>
                <a:sym typeface="Jua"/>
              </a:rPr>
              <a:t>What is our baseline?</a:t>
            </a:r>
            <a:endParaRPr sz="1600">
              <a:solidFill>
                <a:schemeClr val="dk1"/>
              </a:solidFill>
              <a:latin typeface="Jua"/>
              <a:ea typeface="Jua"/>
              <a:cs typeface="Jua"/>
              <a:sym typeface="Jua"/>
            </a:endParaRPr>
          </a:p>
          <a:p>
            <a:pPr indent="0" lvl="0" marL="457200" rtl="0" algn="l">
              <a:spcBef>
                <a:spcPts val="0"/>
              </a:spcBef>
              <a:spcAft>
                <a:spcPts val="0"/>
              </a:spcAft>
              <a:buNone/>
            </a:pPr>
            <a:r>
              <a:t/>
            </a:r>
            <a:endParaRPr sz="1600">
              <a:solidFill>
                <a:schemeClr val="dk1"/>
              </a:solidFill>
              <a:latin typeface="Jua"/>
              <a:ea typeface="Jua"/>
              <a:cs typeface="Jua"/>
              <a:sym typeface="Jua"/>
            </a:endParaRPr>
          </a:p>
          <a:p>
            <a:pPr indent="-330200" lvl="0" marL="457200" rtl="0" algn="l">
              <a:spcBef>
                <a:spcPts val="0"/>
              </a:spcBef>
              <a:spcAft>
                <a:spcPts val="0"/>
              </a:spcAft>
              <a:buClr>
                <a:schemeClr val="dk1"/>
              </a:buClr>
              <a:buSzPts val="1600"/>
              <a:buFont typeface="Jua"/>
              <a:buChar char="●"/>
            </a:pPr>
            <a:r>
              <a:rPr lang="en" sz="1600">
                <a:solidFill>
                  <a:schemeClr val="dk1"/>
                </a:solidFill>
                <a:latin typeface="Jua"/>
                <a:ea typeface="Jua"/>
                <a:cs typeface="Jua"/>
                <a:sym typeface="Jua"/>
              </a:rPr>
              <a:t>How will success be measured?</a:t>
            </a:r>
            <a:endParaRPr sz="1600">
              <a:solidFill>
                <a:schemeClr val="dk1"/>
              </a:solidFill>
              <a:latin typeface="Jua"/>
              <a:ea typeface="Jua"/>
              <a:cs typeface="Jua"/>
              <a:sym typeface="Jua"/>
            </a:endParaRPr>
          </a:p>
          <a:p>
            <a:pPr indent="0" lvl="0" marL="457200" rtl="0" algn="l">
              <a:spcBef>
                <a:spcPts val="0"/>
              </a:spcBef>
              <a:spcAft>
                <a:spcPts val="0"/>
              </a:spcAft>
              <a:buNone/>
            </a:pPr>
            <a:r>
              <a:t/>
            </a:r>
            <a:endParaRPr sz="1600">
              <a:solidFill>
                <a:schemeClr val="dk1"/>
              </a:solidFill>
              <a:latin typeface="Jua"/>
              <a:ea typeface="Jua"/>
              <a:cs typeface="Jua"/>
              <a:sym typeface="Jua"/>
            </a:endParaRPr>
          </a:p>
          <a:p>
            <a:pPr indent="-330200" lvl="0" marL="457200" rtl="0" algn="l">
              <a:spcBef>
                <a:spcPts val="0"/>
              </a:spcBef>
              <a:spcAft>
                <a:spcPts val="0"/>
              </a:spcAft>
              <a:buClr>
                <a:schemeClr val="dk1"/>
              </a:buClr>
              <a:buSzPts val="1600"/>
              <a:buFont typeface="Jua"/>
              <a:buChar char="●"/>
            </a:pPr>
            <a:r>
              <a:rPr lang="en" sz="1600">
                <a:solidFill>
                  <a:schemeClr val="dk1"/>
                </a:solidFill>
                <a:latin typeface="Jua"/>
                <a:ea typeface="Jua"/>
                <a:cs typeface="Jua"/>
                <a:sym typeface="Jua"/>
              </a:rPr>
              <a:t>What type of model yields best results?</a:t>
            </a:r>
            <a:endParaRPr sz="1600">
              <a:solidFill>
                <a:schemeClr val="dk1"/>
              </a:solidFill>
              <a:latin typeface="Jua"/>
              <a:ea typeface="Jua"/>
              <a:cs typeface="Jua"/>
              <a:sym typeface="Jua"/>
            </a:endParaRPr>
          </a:p>
        </p:txBody>
      </p:sp>
      <p:cxnSp>
        <p:nvCxnSpPr>
          <p:cNvPr id="198" name="Google Shape;198;p28"/>
          <p:cNvCxnSpPr/>
          <p:nvPr/>
        </p:nvCxnSpPr>
        <p:spPr>
          <a:xfrm>
            <a:off x="4856300" y="1740350"/>
            <a:ext cx="3530400" cy="0"/>
          </a:xfrm>
          <a:prstGeom prst="straightConnector1">
            <a:avLst/>
          </a:prstGeom>
          <a:solidFill>
            <a:schemeClr val="lt2"/>
          </a:solidFill>
          <a:ln cap="flat" cmpd="sng" w="28575">
            <a:solidFill>
              <a:schemeClr val="dk2"/>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9"/>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204" name="Google Shape;204;p29"/>
          <p:cNvSpPr/>
          <p:nvPr/>
        </p:nvSpPr>
        <p:spPr>
          <a:xfrm flipH="1">
            <a:off x="-2093128" y="259975"/>
            <a:ext cx="7293328" cy="1611162"/>
          </a:xfrm>
          <a:custGeom>
            <a:rect b="b" l="l" r="r" t="t"/>
            <a:pathLst>
              <a:path extrusionOk="0" h="4475451" w="16575745">
                <a:moveTo>
                  <a:pt x="16575745" y="0"/>
                </a:moveTo>
                <a:lnTo>
                  <a:pt x="0" y="0"/>
                </a:lnTo>
                <a:lnTo>
                  <a:pt x="0" y="4475451"/>
                </a:lnTo>
                <a:lnTo>
                  <a:pt x="16575745" y="4475451"/>
                </a:lnTo>
                <a:lnTo>
                  <a:pt x="16575745" y="0"/>
                </a:lnTo>
                <a:close/>
              </a:path>
            </a:pathLst>
          </a:custGeom>
          <a:blipFill rotWithShape="1">
            <a:blip r:embed="rId4">
              <a:alphaModFix/>
            </a:blip>
            <a:stretch>
              <a:fillRect b="0" l="0" r="0" t="0"/>
            </a:stretch>
          </a:blipFill>
          <a:ln>
            <a:noFill/>
          </a:ln>
        </p:spPr>
      </p:sp>
      <p:sp>
        <p:nvSpPr>
          <p:cNvPr id="205" name="Google Shape;205;p29"/>
          <p:cNvSpPr txBox="1"/>
          <p:nvPr/>
        </p:nvSpPr>
        <p:spPr>
          <a:xfrm>
            <a:off x="396126" y="714542"/>
            <a:ext cx="4658400" cy="702000"/>
          </a:xfrm>
          <a:prstGeom prst="rect">
            <a:avLst/>
          </a:prstGeom>
          <a:noFill/>
          <a:ln>
            <a:noFill/>
          </a:ln>
        </p:spPr>
        <p:txBody>
          <a:bodyPr anchorCtr="0" anchor="t" bIns="0" lIns="0" spcFirstLastPara="1" rIns="0" wrap="square" tIns="0">
            <a:spAutoFit/>
          </a:bodyPr>
          <a:lstStyle/>
          <a:p>
            <a:pPr indent="0" lvl="0" marL="0" marR="0" rtl="0" algn="ctr">
              <a:lnSpc>
                <a:spcPct val="79998"/>
              </a:lnSpc>
              <a:spcBef>
                <a:spcPts val="0"/>
              </a:spcBef>
              <a:spcAft>
                <a:spcPts val="0"/>
              </a:spcAft>
              <a:buNone/>
            </a:pPr>
            <a:r>
              <a:rPr lang="en" sz="5700"/>
              <a:t>EDA</a:t>
            </a:r>
            <a:endParaRPr sz="700"/>
          </a:p>
        </p:txBody>
      </p:sp>
      <p:sp>
        <p:nvSpPr>
          <p:cNvPr id="206" name="Google Shape;206;p29"/>
          <p:cNvSpPr txBox="1"/>
          <p:nvPr/>
        </p:nvSpPr>
        <p:spPr>
          <a:xfrm>
            <a:off x="572804" y="3329293"/>
            <a:ext cx="4740600" cy="107700"/>
          </a:xfrm>
          <a:prstGeom prst="rect">
            <a:avLst/>
          </a:prstGeom>
          <a:noFill/>
          <a:ln>
            <a:noFill/>
          </a:ln>
        </p:spPr>
        <p:txBody>
          <a:bodyPr anchorCtr="0" anchor="t" bIns="0" lIns="0" spcFirstLastPara="1" rIns="0" wrap="square" tIns="0">
            <a:spAutoFit/>
          </a:bodyPr>
          <a:lstStyle/>
          <a:p>
            <a:pPr indent="0" lvl="0" marL="0" marR="0" rtl="0" algn="ctr">
              <a:lnSpc>
                <a:spcPct val="140012"/>
              </a:lnSpc>
              <a:spcBef>
                <a:spcPts val="0"/>
              </a:spcBef>
              <a:spcAft>
                <a:spcPts val="0"/>
              </a:spcAft>
              <a:buNone/>
            </a:pPr>
            <a:r>
              <a:t/>
            </a:r>
            <a:endParaRPr sz="700"/>
          </a:p>
        </p:txBody>
      </p:sp>
      <p:sp>
        <p:nvSpPr>
          <p:cNvPr id="207" name="Google Shape;207;p29"/>
          <p:cNvSpPr/>
          <p:nvPr/>
        </p:nvSpPr>
        <p:spPr>
          <a:xfrm rot="-1180154">
            <a:off x="5629095" y="3833407"/>
            <a:ext cx="409433" cy="445036"/>
          </a:xfrm>
          <a:custGeom>
            <a:rect b="b" l="l" r="r" t="t"/>
            <a:pathLst>
              <a:path extrusionOk="0" h="890072" w="818867">
                <a:moveTo>
                  <a:pt x="0" y="0"/>
                </a:moveTo>
                <a:lnTo>
                  <a:pt x="818867" y="0"/>
                </a:lnTo>
                <a:lnTo>
                  <a:pt x="818867" y="890072"/>
                </a:lnTo>
                <a:lnTo>
                  <a:pt x="0" y="890072"/>
                </a:lnTo>
                <a:lnTo>
                  <a:pt x="0" y="0"/>
                </a:lnTo>
                <a:close/>
              </a:path>
            </a:pathLst>
          </a:custGeom>
          <a:blipFill rotWithShape="1">
            <a:blip r:embed="rId5">
              <a:alphaModFix/>
            </a:blip>
            <a:stretch>
              <a:fillRect b="0" l="0" r="0" t="0"/>
            </a:stretch>
          </a:blipFill>
          <a:ln>
            <a:noFill/>
          </a:ln>
        </p:spPr>
      </p:sp>
      <p:sp>
        <p:nvSpPr>
          <p:cNvPr id="208" name="Google Shape;208;p29"/>
          <p:cNvSpPr/>
          <p:nvPr/>
        </p:nvSpPr>
        <p:spPr>
          <a:xfrm>
            <a:off x="6101480" y="763808"/>
            <a:ext cx="3909060" cy="4114800"/>
          </a:xfrm>
          <a:custGeom>
            <a:rect b="b" l="l" r="r" t="t"/>
            <a:pathLst>
              <a:path extrusionOk="0" h="8229600" w="7818120">
                <a:moveTo>
                  <a:pt x="0" y="0"/>
                </a:moveTo>
                <a:lnTo>
                  <a:pt x="7818120" y="0"/>
                </a:lnTo>
                <a:lnTo>
                  <a:pt x="7818120" y="8229600"/>
                </a:lnTo>
                <a:lnTo>
                  <a:pt x="0" y="8229600"/>
                </a:lnTo>
                <a:lnTo>
                  <a:pt x="0" y="0"/>
                </a:lnTo>
                <a:close/>
              </a:path>
            </a:pathLst>
          </a:custGeom>
          <a:blipFill rotWithShape="1">
            <a:blip r:embed="rId6">
              <a:alphaModFix/>
            </a:blip>
            <a:stretch>
              <a:fillRect b="0" l="0" r="0" t="0"/>
            </a:stretch>
          </a:blipFill>
          <a:ln>
            <a:noFill/>
          </a:ln>
        </p:spPr>
      </p:sp>
      <p:sp>
        <p:nvSpPr>
          <p:cNvPr id="209" name="Google Shape;209;p29"/>
          <p:cNvSpPr/>
          <p:nvPr/>
        </p:nvSpPr>
        <p:spPr>
          <a:xfrm flipH="1" rot="676263">
            <a:off x="8541282" y="2646985"/>
            <a:ext cx="320571" cy="348447"/>
          </a:xfrm>
          <a:custGeom>
            <a:rect b="b" l="l" r="r" t="t"/>
            <a:pathLst>
              <a:path extrusionOk="0" h="696894" w="641143">
                <a:moveTo>
                  <a:pt x="641143" y="0"/>
                </a:moveTo>
                <a:lnTo>
                  <a:pt x="0" y="0"/>
                </a:lnTo>
                <a:lnTo>
                  <a:pt x="0" y="696894"/>
                </a:lnTo>
                <a:lnTo>
                  <a:pt x="641143" y="696894"/>
                </a:lnTo>
                <a:lnTo>
                  <a:pt x="641143" y="0"/>
                </a:lnTo>
                <a:close/>
              </a:path>
            </a:pathLst>
          </a:custGeom>
          <a:blipFill rotWithShape="1">
            <a:blip r:embed="rId5">
              <a:alphaModFix/>
            </a:blip>
            <a:stretch>
              <a:fillRect b="0" l="0" r="0" t="0"/>
            </a:stretch>
          </a:blipFill>
          <a:ln>
            <a:noFill/>
          </a:ln>
        </p:spPr>
      </p:sp>
      <p:sp>
        <p:nvSpPr>
          <p:cNvPr id="210" name="Google Shape;210;p29"/>
          <p:cNvSpPr/>
          <p:nvPr/>
        </p:nvSpPr>
        <p:spPr>
          <a:xfrm flipH="1" rot="-96138">
            <a:off x="7475312" y="415185"/>
            <a:ext cx="297368" cy="323226"/>
          </a:xfrm>
          <a:custGeom>
            <a:rect b="b" l="l" r="r" t="t"/>
            <a:pathLst>
              <a:path extrusionOk="0" h="646451" w="594735">
                <a:moveTo>
                  <a:pt x="594735" y="0"/>
                </a:moveTo>
                <a:lnTo>
                  <a:pt x="0" y="0"/>
                </a:lnTo>
                <a:lnTo>
                  <a:pt x="0" y="646451"/>
                </a:lnTo>
                <a:lnTo>
                  <a:pt x="594735" y="646451"/>
                </a:lnTo>
                <a:lnTo>
                  <a:pt x="594735" y="0"/>
                </a:lnTo>
                <a:close/>
              </a:path>
            </a:pathLst>
          </a:custGeom>
          <a:blipFill rotWithShape="1">
            <a:blip r:embed="rId7">
              <a:alphaModFix/>
            </a:blip>
            <a:stretch>
              <a:fillRect b="0" l="0" r="0" t="0"/>
            </a:stretch>
          </a:blipFill>
          <a:ln>
            <a:noFill/>
          </a:ln>
        </p:spPr>
      </p:sp>
      <p:sp>
        <p:nvSpPr>
          <p:cNvPr id="211" name="Google Shape;211;p29"/>
          <p:cNvSpPr txBox="1"/>
          <p:nvPr/>
        </p:nvSpPr>
        <p:spPr>
          <a:xfrm>
            <a:off x="225850" y="2006900"/>
            <a:ext cx="5087700" cy="294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Jua"/>
                <a:ea typeface="Jua"/>
                <a:cs typeface="Jua"/>
                <a:sym typeface="Jua"/>
              </a:rPr>
              <a:t>My dataset consisted of 4000 images, labeled into four classes: Angry, Happy, Sad and Relaxed.</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rPr lang="en" sz="1600">
                <a:solidFill>
                  <a:schemeClr val="dk1"/>
                </a:solidFill>
                <a:latin typeface="Jua"/>
                <a:ea typeface="Jua"/>
                <a:cs typeface="Jua"/>
                <a:sym typeface="Jua"/>
              </a:rPr>
              <a:t>My classes were completely balanced at 1000 images per emotion.</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rPr lang="en" sz="1600">
                <a:solidFill>
                  <a:schemeClr val="dk1"/>
                </a:solidFill>
                <a:latin typeface="Jua"/>
                <a:ea typeface="Jua"/>
                <a:cs typeface="Jua"/>
                <a:sym typeface="Jua"/>
              </a:rPr>
              <a:t>No missing values or erroneous values from my Labels dataset</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rPr lang="en" sz="1600">
                <a:solidFill>
                  <a:schemeClr val="dk1"/>
                </a:solidFill>
                <a:latin typeface="Jua"/>
                <a:ea typeface="Jua"/>
                <a:cs typeface="Jua"/>
                <a:sym typeface="Jua"/>
              </a:rPr>
              <a:t>I discovered only 3 corrupt images belonging to the anger class and removed them.</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0"/>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217" name="Google Shape;217;p30"/>
          <p:cNvSpPr/>
          <p:nvPr/>
        </p:nvSpPr>
        <p:spPr>
          <a:xfrm>
            <a:off x="4130741" y="86630"/>
            <a:ext cx="8433578" cy="2277066"/>
          </a:xfrm>
          <a:custGeom>
            <a:rect b="b" l="l" r="r" t="t"/>
            <a:pathLst>
              <a:path extrusionOk="0" h="4554132" w="16867155">
                <a:moveTo>
                  <a:pt x="0" y="0"/>
                </a:moveTo>
                <a:lnTo>
                  <a:pt x="16867155" y="0"/>
                </a:lnTo>
                <a:lnTo>
                  <a:pt x="16867155" y="4554132"/>
                </a:lnTo>
                <a:lnTo>
                  <a:pt x="0" y="4554132"/>
                </a:lnTo>
                <a:lnTo>
                  <a:pt x="0" y="0"/>
                </a:lnTo>
                <a:close/>
              </a:path>
            </a:pathLst>
          </a:custGeom>
          <a:blipFill rotWithShape="1">
            <a:blip r:embed="rId4">
              <a:alphaModFix/>
            </a:blip>
            <a:stretch>
              <a:fillRect b="0" l="0" r="0" t="0"/>
            </a:stretch>
          </a:blipFill>
          <a:ln>
            <a:noFill/>
          </a:ln>
        </p:spPr>
      </p:sp>
      <p:sp>
        <p:nvSpPr>
          <p:cNvPr id="218" name="Google Shape;218;p30"/>
          <p:cNvSpPr/>
          <p:nvPr/>
        </p:nvSpPr>
        <p:spPr>
          <a:xfrm>
            <a:off x="816103" y="1797208"/>
            <a:ext cx="3970863" cy="809063"/>
          </a:xfrm>
          <a:custGeom>
            <a:rect b="b" l="l" r="r" t="t"/>
            <a:pathLst>
              <a:path extrusionOk="0" h="1618126" w="7941725">
                <a:moveTo>
                  <a:pt x="0" y="0"/>
                </a:moveTo>
                <a:lnTo>
                  <a:pt x="7941725" y="0"/>
                </a:lnTo>
                <a:lnTo>
                  <a:pt x="7941725" y="1618126"/>
                </a:lnTo>
                <a:lnTo>
                  <a:pt x="0" y="1618126"/>
                </a:lnTo>
                <a:lnTo>
                  <a:pt x="0" y="0"/>
                </a:lnTo>
                <a:close/>
              </a:path>
            </a:pathLst>
          </a:custGeom>
          <a:blipFill rotWithShape="1">
            <a:blip r:embed="rId5">
              <a:alphaModFix amt="30000"/>
            </a:blip>
            <a:stretch>
              <a:fillRect b="0" l="0" r="0" t="0"/>
            </a:stretch>
          </a:blipFill>
          <a:ln>
            <a:noFill/>
          </a:ln>
        </p:spPr>
      </p:sp>
      <p:sp>
        <p:nvSpPr>
          <p:cNvPr id="219" name="Google Shape;219;p30"/>
          <p:cNvSpPr/>
          <p:nvPr/>
        </p:nvSpPr>
        <p:spPr>
          <a:xfrm flipH="1">
            <a:off x="409633" y="179367"/>
            <a:ext cx="4162367" cy="2091590"/>
          </a:xfrm>
          <a:custGeom>
            <a:rect b="b" l="l" r="r" t="t"/>
            <a:pathLst>
              <a:path extrusionOk="0" h="4183179" w="8324733">
                <a:moveTo>
                  <a:pt x="8324733" y="0"/>
                </a:moveTo>
                <a:lnTo>
                  <a:pt x="0" y="0"/>
                </a:lnTo>
                <a:lnTo>
                  <a:pt x="0" y="4183179"/>
                </a:lnTo>
                <a:lnTo>
                  <a:pt x="8324733" y="4183179"/>
                </a:lnTo>
                <a:lnTo>
                  <a:pt x="8324733" y="0"/>
                </a:lnTo>
                <a:close/>
              </a:path>
            </a:pathLst>
          </a:custGeom>
          <a:blipFill rotWithShape="1">
            <a:blip r:embed="rId6">
              <a:alphaModFix/>
            </a:blip>
            <a:stretch>
              <a:fillRect b="0" l="0" r="0" t="0"/>
            </a:stretch>
          </a:blipFill>
          <a:ln>
            <a:noFill/>
          </a:ln>
        </p:spPr>
      </p:sp>
      <p:sp>
        <p:nvSpPr>
          <p:cNvPr id="220" name="Google Shape;220;p30"/>
          <p:cNvSpPr/>
          <p:nvPr/>
        </p:nvSpPr>
        <p:spPr>
          <a:xfrm rot="-554442">
            <a:off x="8379840" y="786394"/>
            <a:ext cx="918487" cy="877538"/>
          </a:xfrm>
          <a:custGeom>
            <a:rect b="b" l="l" r="r" t="t"/>
            <a:pathLst>
              <a:path extrusionOk="0" h="1755076" w="1836974">
                <a:moveTo>
                  <a:pt x="0" y="0"/>
                </a:moveTo>
                <a:lnTo>
                  <a:pt x="1836974" y="0"/>
                </a:lnTo>
                <a:lnTo>
                  <a:pt x="1836974" y="1755076"/>
                </a:lnTo>
                <a:lnTo>
                  <a:pt x="0" y="1755076"/>
                </a:lnTo>
                <a:lnTo>
                  <a:pt x="0" y="0"/>
                </a:lnTo>
                <a:close/>
              </a:path>
            </a:pathLst>
          </a:custGeom>
          <a:blipFill rotWithShape="1">
            <a:blip r:embed="rId7">
              <a:alphaModFix/>
            </a:blip>
            <a:stretch>
              <a:fillRect b="0" l="0" r="0" t="0"/>
            </a:stretch>
          </a:blipFill>
          <a:ln>
            <a:noFill/>
          </a:ln>
        </p:spPr>
      </p:sp>
      <p:sp>
        <p:nvSpPr>
          <p:cNvPr id="221" name="Google Shape;221;p30"/>
          <p:cNvSpPr txBox="1"/>
          <p:nvPr/>
        </p:nvSpPr>
        <p:spPr>
          <a:xfrm>
            <a:off x="4618547" y="559986"/>
            <a:ext cx="3729000" cy="6249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t>Models</a:t>
            </a:r>
            <a:endParaRPr sz="700"/>
          </a:p>
        </p:txBody>
      </p:sp>
      <p:sp>
        <p:nvSpPr>
          <p:cNvPr id="222" name="Google Shape;222;p30"/>
          <p:cNvSpPr txBox="1"/>
          <p:nvPr/>
        </p:nvSpPr>
        <p:spPr>
          <a:xfrm>
            <a:off x="345100" y="2988425"/>
            <a:ext cx="2628900" cy="800400"/>
          </a:xfrm>
          <a:prstGeom prst="rect">
            <a:avLst/>
          </a:prstGeom>
          <a:noFill/>
          <a:ln>
            <a:noFill/>
          </a:ln>
        </p:spPr>
        <p:txBody>
          <a:bodyPr anchorCtr="0" anchor="t" bIns="0" lIns="0" spcFirstLastPara="1" rIns="0" wrap="square" tIns="0">
            <a:spAutoFit/>
          </a:bodyPr>
          <a:lstStyle/>
          <a:p>
            <a:pPr indent="-292100" lvl="0" marL="457200" marR="0" rtl="0" algn="l">
              <a:lnSpc>
                <a:spcPct val="140000"/>
              </a:lnSpc>
              <a:spcBef>
                <a:spcPts val="0"/>
              </a:spcBef>
              <a:spcAft>
                <a:spcPts val="0"/>
              </a:spcAft>
              <a:buSzPts val="1000"/>
              <a:buFont typeface="Jua"/>
              <a:buChar char="●"/>
            </a:pPr>
            <a:r>
              <a:rPr lang="en" sz="1000">
                <a:latin typeface="Jua"/>
                <a:ea typeface="Jua"/>
                <a:cs typeface="Jua"/>
                <a:sym typeface="Jua"/>
              </a:rPr>
              <a:t>7 convolutional layers</a:t>
            </a:r>
            <a:endParaRPr sz="1000">
              <a:latin typeface="Jua"/>
              <a:ea typeface="Jua"/>
              <a:cs typeface="Jua"/>
              <a:sym typeface="Jua"/>
            </a:endParaRPr>
          </a:p>
          <a:p>
            <a:pPr indent="-292100" lvl="0" marL="457200" marR="0" rtl="0" algn="l">
              <a:lnSpc>
                <a:spcPct val="140000"/>
              </a:lnSpc>
              <a:spcBef>
                <a:spcPts val="0"/>
              </a:spcBef>
              <a:spcAft>
                <a:spcPts val="0"/>
              </a:spcAft>
              <a:buSzPts val="1000"/>
              <a:buFont typeface="Jua"/>
              <a:buChar char="●"/>
            </a:pPr>
            <a:r>
              <a:rPr lang="en" sz="1000">
                <a:latin typeface="Jua"/>
                <a:ea typeface="Jua"/>
                <a:cs typeface="Jua"/>
                <a:sym typeface="Jua"/>
              </a:rPr>
              <a:t>Max Pooling</a:t>
            </a:r>
            <a:endParaRPr sz="1000">
              <a:latin typeface="Jua"/>
              <a:ea typeface="Jua"/>
              <a:cs typeface="Jua"/>
              <a:sym typeface="Jua"/>
            </a:endParaRPr>
          </a:p>
          <a:p>
            <a:pPr indent="-292100" lvl="0" marL="457200" marR="0" rtl="0" algn="l">
              <a:lnSpc>
                <a:spcPct val="140000"/>
              </a:lnSpc>
              <a:spcBef>
                <a:spcPts val="0"/>
              </a:spcBef>
              <a:spcAft>
                <a:spcPts val="0"/>
              </a:spcAft>
              <a:buSzPts val="1000"/>
              <a:buFont typeface="Jua"/>
              <a:buChar char="●"/>
            </a:pPr>
            <a:r>
              <a:rPr lang="en" sz="1000">
                <a:latin typeface="Jua"/>
                <a:ea typeface="Jua"/>
                <a:cs typeface="Jua"/>
                <a:sym typeface="Jua"/>
              </a:rPr>
              <a:t>Dropout</a:t>
            </a:r>
            <a:endParaRPr sz="1000">
              <a:latin typeface="Jua"/>
              <a:ea typeface="Jua"/>
              <a:cs typeface="Jua"/>
              <a:sym typeface="Jua"/>
            </a:endParaRPr>
          </a:p>
          <a:p>
            <a:pPr indent="-292100" lvl="0" marL="457200" marR="0" rtl="0" algn="l">
              <a:lnSpc>
                <a:spcPct val="140000"/>
              </a:lnSpc>
              <a:spcBef>
                <a:spcPts val="0"/>
              </a:spcBef>
              <a:spcAft>
                <a:spcPts val="0"/>
              </a:spcAft>
              <a:buSzPts val="1000"/>
              <a:buFont typeface="Jua"/>
              <a:buChar char="●"/>
            </a:pPr>
            <a:r>
              <a:rPr lang="en" sz="1000">
                <a:latin typeface="Jua"/>
                <a:ea typeface="Jua"/>
                <a:cs typeface="Jua"/>
                <a:sym typeface="Jua"/>
              </a:rPr>
              <a:t>Adamax optimizer</a:t>
            </a:r>
            <a:endParaRPr sz="1000">
              <a:latin typeface="Jua"/>
              <a:ea typeface="Jua"/>
              <a:cs typeface="Jua"/>
              <a:sym typeface="Jua"/>
            </a:endParaRPr>
          </a:p>
        </p:txBody>
      </p:sp>
      <p:sp>
        <p:nvSpPr>
          <p:cNvPr id="223" name="Google Shape;223;p30"/>
          <p:cNvSpPr txBox="1"/>
          <p:nvPr/>
        </p:nvSpPr>
        <p:spPr>
          <a:xfrm>
            <a:off x="452225" y="2674199"/>
            <a:ext cx="2627700" cy="246300"/>
          </a:xfrm>
          <a:prstGeom prst="rect">
            <a:avLst/>
          </a:prstGeom>
          <a:noFill/>
          <a:ln>
            <a:noFill/>
          </a:ln>
        </p:spPr>
        <p:txBody>
          <a:bodyPr anchorCtr="0" anchor="t" bIns="0" lIns="0" spcFirstLastPara="1" rIns="0" wrap="square" tIns="0">
            <a:spAutoFit/>
          </a:bodyPr>
          <a:lstStyle/>
          <a:p>
            <a:pPr indent="0" lvl="0" marL="0" marR="0" rtl="0" algn="l">
              <a:lnSpc>
                <a:spcPct val="140012"/>
              </a:lnSpc>
              <a:spcBef>
                <a:spcPts val="0"/>
              </a:spcBef>
              <a:spcAft>
                <a:spcPts val="0"/>
              </a:spcAft>
              <a:buNone/>
            </a:pPr>
            <a:r>
              <a:rPr b="1" lang="en" sz="1600">
                <a:solidFill>
                  <a:srgbClr val="E18F02"/>
                </a:solidFill>
                <a:latin typeface="Arimo"/>
                <a:ea typeface="Arimo"/>
                <a:cs typeface="Arimo"/>
                <a:sym typeface="Arimo"/>
              </a:rPr>
              <a:t>CNN </a:t>
            </a:r>
            <a:endParaRPr sz="700"/>
          </a:p>
        </p:txBody>
      </p:sp>
      <p:sp>
        <p:nvSpPr>
          <p:cNvPr id="224" name="Google Shape;224;p30"/>
          <p:cNvSpPr txBox="1"/>
          <p:nvPr/>
        </p:nvSpPr>
        <p:spPr>
          <a:xfrm>
            <a:off x="2609411" y="2674199"/>
            <a:ext cx="2628900" cy="246300"/>
          </a:xfrm>
          <a:prstGeom prst="rect">
            <a:avLst/>
          </a:prstGeom>
          <a:noFill/>
          <a:ln>
            <a:noFill/>
          </a:ln>
        </p:spPr>
        <p:txBody>
          <a:bodyPr anchorCtr="0" anchor="t" bIns="0" lIns="0" spcFirstLastPara="1" rIns="0" wrap="square" tIns="0">
            <a:spAutoFit/>
          </a:bodyPr>
          <a:lstStyle/>
          <a:p>
            <a:pPr indent="0" lvl="0" marL="0" marR="0" rtl="0" algn="l">
              <a:lnSpc>
                <a:spcPct val="140012"/>
              </a:lnSpc>
              <a:spcBef>
                <a:spcPts val="0"/>
              </a:spcBef>
              <a:spcAft>
                <a:spcPts val="0"/>
              </a:spcAft>
              <a:buNone/>
            </a:pPr>
            <a:r>
              <a:rPr b="1" lang="en" sz="1600">
                <a:solidFill>
                  <a:srgbClr val="E18F02"/>
                </a:solidFill>
                <a:latin typeface="Arimo"/>
                <a:ea typeface="Arimo"/>
                <a:cs typeface="Arimo"/>
                <a:sym typeface="Arimo"/>
              </a:rPr>
              <a:t>CNN + Data Aug</a:t>
            </a:r>
            <a:endParaRPr sz="700"/>
          </a:p>
        </p:txBody>
      </p:sp>
      <p:sp>
        <p:nvSpPr>
          <p:cNvPr id="225" name="Google Shape;225;p30"/>
          <p:cNvSpPr txBox="1"/>
          <p:nvPr/>
        </p:nvSpPr>
        <p:spPr>
          <a:xfrm>
            <a:off x="4861522" y="2674212"/>
            <a:ext cx="2628900" cy="246300"/>
          </a:xfrm>
          <a:prstGeom prst="rect">
            <a:avLst/>
          </a:prstGeom>
          <a:noFill/>
          <a:ln>
            <a:noFill/>
          </a:ln>
        </p:spPr>
        <p:txBody>
          <a:bodyPr anchorCtr="0" anchor="t" bIns="0" lIns="0" spcFirstLastPara="1" rIns="0" wrap="square" tIns="0">
            <a:spAutoFit/>
          </a:bodyPr>
          <a:lstStyle/>
          <a:p>
            <a:pPr indent="0" lvl="0" marL="0" marR="0" rtl="0" algn="l">
              <a:lnSpc>
                <a:spcPct val="140012"/>
              </a:lnSpc>
              <a:spcBef>
                <a:spcPts val="0"/>
              </a:spcBef>
              <a:spcAft>
                <a:spcPts val="0"/>
              </a:spcAft>
              <a:buNone/>
            </a:pPr>
            <a:r>
              <a:rPr b="1" lang="en" sz="1600">
                <a:solidFill>
                  <a:srgbClr val="E18F02"/>
                </a:solidFill>
                <a:latin typeface="Arimo"/>
                <a:ea typeface="Arimo"/>
                <a:cs typeface="Arimo"/>
                <a:sym typeface="Arimo"/>
              </a:rPr>
              <a:t>VGG16 + L1 &amp; L2</a:t>
            </a:r>
            <a:endParaRPr sz="700"/>
          </a:p>
        </p:txBody>
      </p:sp>
      <p:sp>
        <p:nvSpPr>
          <p:cNvPr id="226" name="Google Shape;226;p30"/>
          <p:cNvSpPr txBox="1"/>
          <p:nvPr/>
        </p:nvSpPr>
        <p:spPr>
          <a:xfrm>
            <a:off x="5642825" y="1278675"/>
            <a:ext cx="3244800" cy="4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Jua"/>
                <a:ea typeface="Jua"/>
                <a:cs typeface="Jua"/>
                <a:sym typeface="Jua"/>
              </a:rPr>
              <a:t>Baseline : 25%</a:t>
            </a:r>
            <a:endParaRPr sz="1800">
              <a:solidFill>
                <a:schemeClr val="dk1"/>
              </a:solidFill>
              <a:latin typeface="Jua"/>
              <a:ea typeface="Jua"/>
              <a:cs typeface="Jua"/>
              <a:sym typeface="Jua"/>
            </a:endParaRPr>
          </a:p>
        </p:txBody>
      </p:sp>
      <p:sp>
        <p:nvSpPr>
          <p:cNvPr id="227" name="Google Shape;227;p30"/>
          <p:cNvSpPr txBox="1"/>
          <p:nvPr/>
        </p:nvSpPr>
        <p:spPr>
          <a:xfrm>
            <a:off x="409625" y="4001313"/>
            <a:ext cx="1329300" cy="27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Jua"/>
                <a:ea typeface="Jua"/>
                <a:cs typeface="Jua"/>
                <a:sym typeface="Jua"/>
              </a:rPr>
              <a:t>Acc : 42%</a:t>
            </a:r>
            <a:endParaRPr sz="1600">
              <a:solidFill>
                <a:schemeClr val="dk1"/>
              </a:solidFill>
              <a:latin typeface="Jua"/>
              <a:ea typeface="Jua"/>
              <a:cs typeface="Jua"/>
              <a:sym typeface="Jua"/>
            </a:endParaRPr>
          </a:p>
        </p:txBody>
      </p:sp>
      <p:sp>
        <p:nvSpPr>
          <p:cNvPr id="228" name="Google Shape;228;p30"/>
          <p:cNvSpPr txBox="1"/>
          <p:nvPr/>
        </p:nvSpPr>
        <p:spPr>
          <a:xfrm>
            <a:off x="409625" y="4425875"/>
            <a:ext cx="8111400" cy="72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Jua"/>
                <a:ea typeface="Jua"/>
                <a:cs typeface="Jua"/>
                <a:sym typeface="Jua"/>
              </a:rPr>
              <a:t>*All of these models experienced severe overfitting after achieving these accuracy scores.</a:t>
            </a:r>
            <a:endParaRPr sz="1100">
              <a:solidFill>
                <a:schemeClr val="dk1"/>
              </a:solidFill>
              <a:latin typeface="Jua"/>
              <a:ea typeface="Jua"/>
              <a:cs typeface="Jua"/>
              <a:sym typeface="Jua"/>
            </a:endParaRPr>
          </a:p>
          <a:p>
            <a:pPr indent="0" lvl="0" marL="0" rtl="0" algn="l">
              <a:spcBef>
                <a:spcPts val="0"/>
              </a:spcBef>
              <a:spcAft>
                <a:spcPts val="0"/>
              </a:spcAft>
              <a:buNone/>
            </a:pPr>
            <a:r>
              <a:t/>
            </a:r>
            <a:endParaRPr sz="1100">
              <a:solidFill>
                <a:schemeClr val="dk1"/>
              </a:solidFill>
              <a:latin typeface="Jua"/>
              <a:ea typeface="Jua"/>
              <a:cs typeface="Jua"/>
              <a:sym typeface="Jua"/>
            </a:endParaRPr>
          </a:p>
        </p:txBody>
      </p:sp>
      <p:sp>
        <p:nvSpPr>
          <p:cNvPr id="229" name="Google Shape;229;p30"/>
          <p:cNvSpPr txBox="1"/>
          <p:nvPr/>
        </p:nvSpPr>
        <p:spPr>
          <a:xfrm>
            <a:off x="2507750" y="4001313"/>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Jua"/>
                <a:ea typeface="Jua"/>
                <a:cs typeface="Jua"/>
                <a:sym typeface="Jua"/>
              </a:rPr>
              <a:t>Acc : 58%</a:t>
            </a:r>
            <a:endParaRPr sz="1600">
              <a:solidFill>
                <a:schemeClr val="dk1"/>
              </a:solidFill>
              <a:latin typeface="Jua"/>
              <a:ea typeface="Jua"/>
              <a:cs typeface="Jua"/>
              <a:sym typeface="Jua"/>
            </a:endParaRPr>
          </a:p>
        </p:txBody>
      </p:sp>
      <p:sp>
        <p:nvSpPr>
          <p:cNvPr id="230" name="Google Shape;230;p30"/>
          <p:cNvSpPr txBox="1"/>
          <p:nvPr/>
        </p:nvSpPr>
        <p:spPr>
          <a:xfrm>
            <a:off x="4675975" y="4001325"/>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Jua"/>
                <a:ea typeface="Jua"/>
                <a:cs typeface="Jua"/>
                <a:sym typeface="Jua"/>
              </a:rPr>
              <a:t>Acc : 61%</a:t>
            </a:r>
            <a:endParaRPr sz="1600">
              <a:solidFill>
                <a:schemeClr val="dk1"/>
              </a:solidFill>
              <a:latin typeface="Jua"/>
              <a:ea typeface="Jua"/>
              <a:cs typeface="Jua"/>
              <a:sym typeface="Jua"/>
            </a:endParaRPr>
          </a:p>
        </p:txBody>
      </p:sp>
      <p:sp>
        <p:nvSpPr>
          <p:cNvPr id="231" name="Google Shape;231;p30"/>
          <p:cNvSpPr txBox="1"/>
          <p:nvPr/>
        </p:nvSpPr>
        <p:spPr>
          <a:xfrm>
            <a:off x="2378675" y="2921950"/>
            <a:ext cx="3000000" cy="985200"/>
          </a:xfrm>
          <a:prstGeom prst="rect">
            <a:avLst/>
          </a:prstGeom>
          <a:noFill/>
          <a:ln>
            <a:noFill/>
          </a:ln>
        </p:spPr>
        <p:txBody>
          <a:bodyPr anchorCtr="0" anchor="t" bIns="91425" lIns="91425" spcFirstLastPara="1" rIns="91425" wrap="square" tIns="91425">
            <a:spAutoFit/>
          </a:bodyPr>
          <a:lstStyle/>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7 convolutional layers</a:t>
            </a:r>
            <a:endParaRPr sz="1000">
              <a:solidFill>
                <a:schemeClr val="dk1"/>
              </a:solidFill>
              <a:latin typeface="Jua"/>
              <a:ea typeface="Jua"/>
              <a:cs typeface="Jua"/>
              <a:sym typeface="Jua"/>
            </a:endParaRPr>
          </a:p>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Max Pooling</a:t>
            </a:r>
            <a:endParaRPr sz="1000">
              <a:solidFill>
                <a:schemeClr val="dk1"/>
              </a:solidFill>
              <a:latin typeface="Jua"/>
              <a:ea typeface="Jua"/>
              <a:cs typeface="Jua"/>
              <a:sym typeface="Jua"/>
            </a:endParaRPr>
          </a:p>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RandomFlip, Rotation &amp; Zoom</a:t>
            </a:r>
            <a:endParaRPr sz="1000">
              <a:solidFill>
                <a:schemeClr val="dk1"/>
              </a:solidFill>
              <a:latin typeface="Jua"/>
              <a:ea typeface="Jua"/>
              <a:cs typeface="Jua"/>
              <a:sym typeface="Jua"/>
            </a:endParaRPr>
          </a:p>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Adamax optimizer</a:t>
            </a:r>
            <a:endParaRPr sz="1200"/>
          </a:p>
        </p:txBody>
      </p:sp>
      <p:cxnSp>
        <p:nvCxnSpPr>
          <p:cNvPr id="232" name="Google Shape;232;p30"/>
          <p:cNvCxnSpPr/>
          <p:nvPr/>
        </p:nvCxnSpPr>
        <p:spPr>
          <a:xfrm>
            <a:off x="2471450" y="2678163"/>
            <a:ext cx="13500" cy="1675800"/>
          </a:xfrm>
          <a:prstGeom prst="straightConnector1">
            <a:avLst/>
          </a:prstGeom>
          <a:solidFill>
            <a:schemeClr val="lt2"/>
          </a:solidFill>
          <a:ln cap="flat" cmpd="sng" w="28575">
            <a:solidFill>
              <a:schemeClr val="dk2"/>
            </a:solidFill>
            <a:prstDash val="solid"/>
            <a:round/>
            <a:headEnd len="med" w="med" type="none"/>
            <a:tailEnd len="med" w="med" type="none"/>
          </a:ln>
        </p:spPr>
      </p:cxnSp>
      <p:cxnSp>
        <p:nvCxnSpPr>
          <p:cNvPr id="233" name="Google Shape;233;p30"/>
          <p:cNvCxnSpPr/>
          <p:nvPr/>
        </p:nvCxnSpPr>
        <p:spPr>
          <a:xfrm>
            <a:off x="4635325" y="2724000"/>
            <a:ext cx="16200" cy="1650600"/>
          </a:xfrm>
          <a:prstGeom prst="straightConnector1">
            <a:avLst/>
          </a:prstGeom>
          <a:solidFill>
            <a:schemeClr val="lt2"/>
          </a:solidFill>
          <a:ln cap="flat" cmpd="sng" w="28575">
            <a:solidFill>
              <a:schemeClr val="dk2"/>
            </a:solidFill>
            <a:prstDash val="solid"/>
            <a:round/>
            <a:headEnd len="med" w="med" type="none"/>
            <a:tailEnd len="med" w="med" type="none"/>
          </a:ln>
        </p:spPr>
      </p:cxnSp>
      <p:cxnSp>
        <p:nvCxnSpPr>
          <p:cNvPr id="234" name="Google Shape;234;p30"/>
          <p:cNvCxnSpPr/>
          <p:nvPr/>
        </p:nvCxnSpPr>
        <p:spPr>
          <a:xfrm>
            <a:off x="7007600" y="2742900"/>
            <a:ext cx="18300" cy="1624800"/>
          </a:xfrm>
          <a:prstGeom prst="straightConnector1">
            <a:avLst/>
          </a:prstGeom>
          <a:solidFill>
            <a:schemeClr val="lt2"/>
          </a:solidFill>
          <a:ln cap="flat" cmpd="sng" w="28575">
            <a:solidFill>
              <a:schemeClr val="dk2"/>
            </a:solidFill>
            <a:prstDash val="solid"/>
            <a:round/>
            <a:headEnd len="med" w="med" type="none"/>
            <a:tailEnd len="med" w="med" type="none"/>
          </a:ln>
        </p:spPr>
      </p:cxnSp>
      <p:sp>
        <p:nvSpPr>
          <p:cNvPr id="235" name="Google Shape;235;p30"/>
          <p:cNvSpPr txBox="1"/>
          <p:nvPr/>
        </p:nvSpPr>
        <p:spPr>
          <a:xfrm>
            <a:off x="4635325" y="2921950"/>
            <a:ext cx="3000000" cy="985200"/>
          </a:xfrm>
          <a:prstGeom prst="rect">
            <a:avLst/>
          </a:prstGeom>
          <a:noFill/>
          <a:ln>
            <a:noFill/>
          </a:ln>
        </p:spPr>
        <p:txBody>
          <a:bodyPr anchorCtr="0" anchor="t" bIns="91425" lIns="91425" spcFirstLastPara="1" rIns="91425" wrap="square" tIns="91425">
            <a:spAutoFit/>
          </a:bodyPr>
          <a:lstStyle/>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Input Shape 224 x 224</a:t>
            </a:r>
            <a:endParaRPr sz="1000">
              <a:solidFill>
                <a:schemeClr val="dk1"/>
              </a:solidFill>
              <a:latin typeface="Jua"/>
              <a:ea typeface="Jua"/>
              <a:cs typeface="Jua"/>
              <a:sym typeface="Jua"/>
            </a:endParaRPr>
          </a:p>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Global Average Pooling</a:t>
            </a:r>
            <a:endParaRPr sz="1000">
              <a:solidFill>
                <a:schemeClr val="dk1"/>
              </a:solidFill>
              <a:latin typeface="Jua"/>
              <a:ea typeface="Jua"/>
              <a:cs typeface="Jua"/>
              <a:sym typeface="Jua"/>
            </a:endParaRPr>
          </a:p>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No Dropout</a:t>
            </a:r>
            <a:endParaRPr sz="1000">
              <a:solidFill>
                <a:schemeClr val="dk1"/>
              </a:solidFill>
              <a:latin typeface="Jua"/>
              <a:ea typeface="Jua"/>
              <a:cs typeface="Jua"/>
              <a:sym typeface="Jua"/>
            </a:endParaRPr>
          </a:p>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Adamax optimizer</a:t>
            </a:r>
            <a:endParaRPr sz="1200"/>
          </a:p>
        </p:txBody>
      </p:sp>
      <p:sp>
        <p:nvSpPr>
          <p:cNvPr id="236" name="Google Shape;236;p30"/>
          <p:cNvSpPr txBox="1"/>
          <p:nvPr/>
        </p:nvSpPr>
        <p:spPr>
          <a:xfrm>
            <a:off x="7027100" y="2606263"/>
            <a:ext cx="3000000" cy="431100"/>
          </a:xfrm>
          <a:prstGeom prst="rect">
            <a:avLst/>
          </a:prstGeom>
          <a:noFill/>
          <a:ln>
            <a:noFill/>
          </a:ln>
        </p:spPr>
        <p:txBody>
          <a:bodyPr anchorCtr="0" anchor="t" bIns="91425" lIns="91425" spcFirstLastPara="1" rIns="91425" wrap="square" tIns="91425">
            <a:spAutoFit/>
          </a:bodyPr>
          <a:lstStyle/>
          <a:p>
            <a:pPr indent="0" lvl="0" marL="0" rtl="0" algn="l">
              <a:lnSpc>
                <a:spcPct val="140012"/>
              </a:lnSpc>
              <a:spcBef>
                <a:spcPts val="0"/>
              </a:spcBef>
              <a:spcAft>
                <a:spcPts val="0"/>
              </a:spcAft>
              <a:buNone/>
            </a:pPr>
            <a:r>
              <a:rPr b="1" lang="en" sz="1600">
                <a:solidFill>
                  <a:srgbClr val="E18F02"/>
                </a:solidFill>
                <a:latin typeface="Arimo"/>
                <a:ea typeface="Arimo"/>
                <a:cs typeface="Arimo"/>
                <a:sym typeface="Arimo"/>
              </a:rPr>
              <a:t>VGG16 + AdamW</a:t>
            </a:r>
            <a:endParaRPr/>
          </a:p>
        </p:txBody>
      </p:sp>
      <p:sp>
        <p:nvSpPr>
          <p:cNvPr id="237" name="Google Shape;237;p30"/>
          <p:cNvSpPr txBox="1"/>
          <p:nvPr/>
        </p:nvSpPr>
        <p:spPr>
          <a:xfrm>
            <a:off x="6915275" y="2921950"/>
            <a:ext cx="3000000" cy="1200600"/>
          </a:xfrm>
          <a:prstGeom prst="rect">
            <a:avLst/>
          </a:prstGeom>
          <a:noFill/>
          <a:ln>
            <a:noFill/>
          </a:ln>
        </p:spPr>
        <p:txBody>
          <a:bodyPr anchorCtr="0" anchor="t" bIns="91425" lIns="91425" spcFirstLastPara="1" rIns="91425" wrap="square" tIns="91425">
            <a:spAutoFit/>
          </a:bodyPr>
          <a:lstStyle/>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Input Shape 224 x 224</a:t>
            </a:r>
            <a:endParaRPr sz="1000">
              <a:solidFill>
                <a:schemeClr val="dk1"/>
              </a:solidFill>
              <a:latin typeface="Jua"/>
              <a:ea typeface="Jua"/>
              <a:cs typeface="Jua"/>
              <a:sym typeface="Jua"/>
            </a:endParaRPr>
          </a:p>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Global Average Pooling</a:t>
            </a:r>
            <a:endParaRPr sz="1000">
              <a:solidFill>
                <a:schemeClr val="dk1"/>
              </a:solidFill>
              <a:latin typeface="Jua"/>
              <a:ea typeface="Jua"/>
              <a:cs typeface="Jua"/>
              <a:sym typeface="Jua"/>
            </a:endParaRPr>
          </a:p>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No Dropout</a:t>
            </a:r>
            <a:endParaRPr sz="1000">
              <a:solidFill>
                <a:schemeClr val="dk1"/>
              </a:solidFill>
              <a:latin typeface="Jua"/>
              <a:ea typeface="Jua"/>
              <a:cs typeface="Jua"/>
              <a:sym typeface="Jua"/>
            </a:endParaRPr>
          </a:p>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AdamW optimizer</a:t>
            </a:r>
            <a:endParaRPr sz="1000">
              <a:solidFill>
                <a:schemeClr val="dk1"/>
              </a:solidFill>
              <a:latin typeface="Jua"/>
              <a:ea typeface="Jua"/>
              <a:cs typeface="Jua"/>
              <a:sym typeface="Jua"/>
            </a:endParaRPr>
          </a:p>
          <a:p>
            <a:pPr indent="-292100" lvl="0" marL="457200" rtl="0" algn="l">
              <a:lnSpc>
                <a:spcPct val="140000"/>
              </a:lnSpc>
              <a:spcBef>
                <a:spcPts val="0"/>
              </a:spcBef>
              <a:spcAft>
                <a:spcPts val="0"/>
              </a:spcAft>
              <a:buClr>
                <a:schemeClr val="dk1"/>
              </a:buClr>
              <a:buSzPts val="1000"/>
              <a:buFont typeface="Jua"/>
              <a:buChar char="●"/>
            </a:pPr>
            <a:r>
              <a:rPr lang="en" sz="1000">
                <a:solidFill>
                  <a:schemeClr val="dk1"/>
                </a:solidFill>
                <a:latin typeface="Jua"/>
                <a:ea typeface="Jua"/>
                <a:cs typeface="Jua"/>
                <a:sym typeface="Jua"/>
              </a:rPr>
              <a:t>Weight Decay = 0.01</a:t>
            </a:r>
            <a:endParaRPr sz="1000">
              <a:solidFill>
                <a:schemeClr val="dk1"/>
              </a:solidFill>
              <a:latin typeface="Jua"/>
              <a:ea typeface="Jua"/>
              <a:cs typeface="Jua"/>
              <a:sym typeface="Jua"/>
            </a:endParaRPr>
          </a:p>
        </p:txBody>
      </p:sp>
      <p:sp>
        <p:nvSpPr>
          <p:cNvPr id="238" name="Google Shape;238;p30"/>
          <p:cNvSpPr txBox="1"/>
          <p:nvPr/>
        </p:nvSpPr>
        <p:spPr>
          <a:xfrm>
            <a:off x="7027100" y="4001325"/>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Jua"/>
                <a:ea typeface="Jua"/>
                <a:cs typeface="Jua"/>
                <a:sym typeface="Jua"/>
              </a:rPr>
              <a:t>Acc : 65%</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1"/>
          <p:cNvSpPr/>
          <p:nvPr/>
        </p:nvSpPr>
        <p:spPr>
          <a:xfrm>
            <a:off x="264077" y="4379900"/>
            <a:ext cx="2154125" cy="626654"/>
          </a:xfrm>
          <a:custGeom>
            <a:rect b="b" l="l" r="r" t="t"/>
            <a:pathLst>
              <a:path extrusionOk="0" h="1958295" w="15666360">
                <a:moveTo>
                  <a:pt x="0" y="0"/>
                </a:moveTo>
                <a:lnTo>
                  <a:pt x="15666360" y="0"/>
                </a:lnTo>
                <a:lnTo>
                  <a:pt x="15666360" y="1958295"/>
                </a:lnTo>
                <a:lnTo>
                  <a:pt x="0" y="1958295"/>
                </a:lnTo>
                <a:lnTo>
                  <a:pt x="0" y="0"/>
                </a:lnTo>
                <a:close/>
              </a:path>
            </a:pathLst>
          </a:custGeom>
          <a:blipFill rotWithShape="1">
            <a:blip r:embed="rId3">
              <a:alphaModFix/>
            </a:blip>
            <a:stretch>
              <a:fillRect b="0" l="0" r="0" t="0"/>
            </a:stretch>
          </a:blipFill>
          <a:ln>
            <a:noFill/>
          </a:ln>
        </p:spPr>
      </p:sp>
      <p:sp>
        <p:nvSpPr>
          <p:cNvPr id="244" name="Google Shape;244;p31"/>
          <p:cNvSpPr/>
          <p:nvPr/>
        </p:nvSpPr>
        <p:spPr>
          <a:xfrm>
            <a:off x="85685" y="430225"/>
            <a:ext cx="7833180" cy="979148"/>
          </a:xfrm>
          <a:custGeom>
            <a:rect b="b" l="l" r="r" t="t"/>
            <a:pathLst>
              <a:path extrusionOk="0" h="1958295" w="15666360">
                <a:moveTo>
                  <a:pt x="0" y="0"/>
                </a:moveTo>
                <a:lnTo>
                  <a:pt x="15666360" y="0"/>
                </a:lnTo>
                <a:lnTo>
                  <a:pt x="15666360" y="1958295"/>
                </a:lnTo>
                <a:lnTo>
                  <a:pt x="0" y="1958295"/>
                </a:lnTo>
                <a:lnTo>
                  <a:pt x="0" y="0"/>
                </a:lnTo>
                <a:close/>
              </a:path>
            </a:pathLst>
          </a:custGeom>
          <a:blipFill rotWithShape="1">
            <a:blip r:embed="rId3">
              <a:alphaModFix/>
            </a:blip>
            <a:stretch>
              <a:fillRect b="0" l="0" r="0" t="0"/>
            </a:stretch>
          </a:blipFill>
          <a:ln>
            <a:noFill/>
          </a:ln>
        </p:spPr>
      </p:sp>
      <p:sp>
        <p:nvSpPr>
          <p:cNvPr id="245" name="Google Shape;245;p31"/>
          <p:cNvSpPr/>
          <p:nvPr/>
        </p:nvSpPr>
        <p:spPr>
          <a:xfrm>
            <a:off x="139960" y="172375"/>
            <a:ext cx="7833180" cy="979148"/>
          </a:xfrm>
          <a:custGeom>
            <a:rect b="b" l="l" r="r" t="t"/>
            <a:pathLst>
              <a:path extrusionOk="0" h="1958295" w="15666360">
                <a:moveTo>
                  <a:pt x="0" y="0"/>
                </a:moveTo>
                <a:lnTo>
                  <a:pt x="15666360" y="0"/>
                </a:lnTo>
                <a:lnTo>
                  <a:pt x="15666360" y="1958295"/>
                </a:lnTo>
                <a:lnTo>
                  <a:pt x="0" y="1958295"/>
                </a:lnTo>
                <a:lnTo>
                  <a:pt x="0" y="0"/>
                </a:lnTo>
                <a:close/>
              </a:path>
            </a:pathLst>
          </a:custGeom>
          <a:blipFill rotWithShape="1">
            <a:blip r:embed="rId3">
              <a:alphaModFix/>
            </a:blip>
            <a:stretch>
              <a:fillRect b="0" l="0" r="0" t="0"/>
            </a:stretch>
          </a:blipFill>
          <a:ln>
            <a:noFill/>
          </a:ln>
        </p:spPr>
      </p:sp>
      <p:sp>
        <p:nvSpPr>
          <p:cNvPr id="246" name="Google Shape;246;p31"/>
          <p:cNvSpPr txBox="1"/>
          <p:nvPr/>
        </p:nvSpPr>
        <p:spPr>
          <a:xfrm>
            <a:off x="804900" y="469325"/>
            <a:ext cx="4089000" cy="6249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t>Best Model </a:t>
            </a:r>
            <a:endParaRPr sz="700"/>
          </a:p>
        </p:txBody>
      </p:sp>
      <p:sp>
        <p:nvSpPr>
          <p:cNvPr id="247" name="Google Shape;247;p31"/>
          <p:cNvSpPr txBox="1"/>
          <p:nvPr/>
        </p:nvSpPr>
        <p:spPr>
          <a:xfrm>
            <a:off x="451725" y="1535825"/>
            <a:ext cx="3717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Jua"/>
                <a:ea typeface="Jua"/>
                <a:cs typeface="Jua"/>
                <a:sym typeface="Jua"/>
              </a:rPr>
              <a:t>VGG16</a:t>
            </a:r>
            <a:endParaRPr sz="1800">
              <a:solidFill>
                <a:schemeClr val="dk1"/>
              </a:solidFill>
              <a:latin typeface="Jua"/>
              <a:ea typeface="Jua"/>
              <a:cs typeface="Jua"/>
              <a:sym typeface="Jua"/>
            </a:endParaRPr>
          </a:p>
        </p:txBody>
      </p:sp>
      <p:sp>
        <p:nvSpPr>
          <p:cNvPr id="248" name="Google Shape;248;p31"/>
          <p:cNvSpPr txBox="1"/>
          <p:nvPr/>
        </p:nvSpPr>
        <p:spPr>
          <a:xfrm>
            <a:off x="413400" y="1903475"/>
            <a:ext cx="4872000" cy="2355000"/>
          </a:xfrm>
          <a:prstGeom prst="rect">
            <a:avLst/>
          </a:prstGeom>
          <a:noFill/>
          <a:ln>
            <a:noFill/>
          </a:ln>
        </p:spPr>
        <p:txBody>
          <a:bodyPr anchorCtr="0" anchor="t" bIns="91425" lIns="91425" spcFirstLastPara="1" rIns="91425" wrap="square" tIns="91425">
            <a:spAutoFit/>
          </a:bodyPr>
          <a:lstStyle/>
          <a:p>
            <a:pPr indent="-323850" lvl="0" marL="457200" rtl="0" algn="l">
              <a:lnSpc>
                <a:spcPct val="140000"/>
              </a:lnSpc>
              <a:spcBef>
                <a:spcPts val="0"/>
              </a:spcBef>
              <a:spcAft>
                <a:spcPts val="0"/>
              </a:spcAft>
              <a:buClr>
                <a:schemeClr val="dk1"/>
              </a:buClr>
              <a:buSzPts val="1500"/>
              <a:buFont typeface="Jua"/>
              <a:buChar char="●"/>
            </a:pPr>
            <a:r>
              <a:rPr lang="en" sz="1500">
                <a:solidFill>
                  <a:schemeClr val="dk1"/>
                </a:solidFill>
                <a:latin typeface="Jua"/>
                <a:ea typeface="Jua"/>
                <a:cs typeface="Jua"/>
                <a:sym typeface="Jua"/>
              </a:rPr>
              <a:t>Input shape changed from 224 x 224 to 256 x 256</a:t>
            </a:r>
            <a:endParaRPr sz="1500">
              <a:solidFill>
                <a:schemeClr val="dk1"/>
              </a:solidFill>
              <a:latin typeface="Jua"/>
              <a:ea typeface="Jua"/>
              <a:cs typeface="Jua"/>
              <a:sym typeface="Jua"/>
            </a:endParaRPr>
          </a:p>
          <a:p>
            <a:pPr indent="-323850" lvl="0" marL="457200" rtl="0" algn="l">
              <a:lnSpc>
                <a:spcPct val="140000"/>
              </a:lnSpc>
              <a:spcBef>
                <a:spcPts val="0"/>
              </a:spcBef>
              <a:spcAft>
                <a:spcPts val="0"/>
              </a:spcAft>
              <a:buClr>
                <a:schemeClr val="dk1"/>
              </a:buClr>
              <a:buSzPts val="1500"/>
              <a:buFont typeface="Jua"/>
              <a:buChar char="●"/>
            </a:pPr>
            <a:r>
              <a:rPr lang="en" sz="1500">
                <a:solidFill>
                  <a:schemeClr val="dk1"/>
                </a:solidFill>
                <a:latin typeface="Jua"/>
                <a:ea typeface="Jua"/>
                <a:cs typeface="Jua"/>
                <a:sym typeface="Jua"/>
              </a:rPr>
              <a:t>Kept layers frozen</a:t>
            </a:r>
            <a:endParaRPr sz="1500">
              <a:solidFill>
                <a:schemeClr val="dk1"/>
              </a:solidFill>
              <a:latin typeface="Jua"/>
              <a:ea typeface="Jua"/>
              <a:cs typeface="Jua"/>
              <a:sym typeface="Jua"/>
            </a:endParaRPr>
          </a:p>
          <a:p>
            <a:pPr indent="-323850" lvl="0" marL="457200" rtl="0" algn="l">
              <a:lnSpc>
                <a:spcPct val="140000"/>
              </a:lnSpc>
              <a:spcBef>
                <a:spcPts val="0"/>
              </a:spcBef>
              <a:spcAft>
                <a:spcPts val="0"/>
              </a:spcAft>
              <a:buClr>
                <a:schemeClr val="dk1"/>
              </a:buClr>
              <a:buSzPts val="1500"/>
              <a:buFont typeface="Jua"/>
              <a:buChar char="●"/>
            </a:pPr>
            <a:r>
              <a:rPr lang="en" sz="1500">
                <a:solidFill>
                  <a:schemeClr val="dk1"/>
                </a:solidFill>
                <a:latin typeface="Jua"/>
                <a:ea typeface="Jua"/>
                <a:cs typeface="Jua"/>
                <a:sym typeface="Jua"/>
              </a:rPr>
              <a:t>Adam optimizer with learning rate = 0.0001</a:t>
            </a:r>
            <a:endParaRPr sz="1500">
              <a:solidFill>
                <a:schemeClr val="dk1"/>
              </a:solidFill>
              <a:latin typeface="Jua"/>
              <a:ea typeface="Jua"/>
              <a:cs typeface="Jua"/>
              <a:sym typeface="Jua"/>
            </a:endParaRPr>
          </a:p>
          <a:p>
            <a:pPr indent="-323850" lvl="0" marL="457200" rtl="0" algn="l">
              <a:lnSpc>
                <a:spcPct val="140000"/>
              </a:lnSpc>
              <a:spcBef>
                <a:spcPts val="0"/>
              </a:spcBef>
              <a:spcAft>
                <a:spcPts val="0"/>
              </a:spcAft>
              <a:buClr>
                <a:schemeClr val="dk1"/>
              </a:buClr>
              <a:buSzPts val="1500"/>
              <a:buFont typeface="Jua"/>
              <a:buChar char="●"/>
            </a:pPr>
            <a:r>
              <a:rPr lang="en" sz="1500">
                <a:solidFill>
                  <a:schemeClr val="dk1"/>
                </a:solidFill>
                <a:latin typeface="Jua"/>
                <a:ea typeface="Jua"/>
                <a:cs typeface="Jua"/>
                <a:sym typeface="Jua"/>
              </a:rPr>
              <a:t>Weight Decay = 0.01</a:t>
            </a:r>
            <a:endParaRPr sz="1500">
              <a:solidFill>
                <a:schemeClr val="dk1"/>
              </a:solidFill>
              <a:latin typeface="Jua"/>
              <a:ea typeface="Jua"/>
              <a:cs typeface="Jua"/>
              <a:sym typeface="Jua"/>
            </a:endParaRPr>
          </a:p>
          <a:p>
            <a:pPr indent="-323850" lvl="0" marL="457200" rtl="0" algn="l">
              <a:lnSpc>
                <a:spcPct val="140000"/>
              </a:lnSpc>
              <a:spcBef>
                <a:spcPts val="0"/>
              </a:spcBef>
              <a:spcAft>
                <a:spcPts val="0"/>
              </a:spcAft>
              <a:buClr>
                <a:schemeClr val="dk1"/>
              </a:buClr>
              <a:buSzPts val="1500"/>
              <a:buFont typeface="Jua"/>
              <a:buChar char="●"/>
            </a:pPr>
            <a:r>
              <a:rPr lang="en" sz="1500">
                <a:solidFill>
                  <a:schemeClr val="dk1"/>
                </a:solidFill>
                <a:latin typeface="Jua"/>
                <a:ea typeface="Jua"/>
                <a:cs typeface="Jua"/>
                <a:sym typeface="Jua"/>
              </a:rPr>
              <a:t>Sparse Categorical </a:t>
            </a:r>
            <a:r>
              <a:rPr lang="en" sz="1500">
                <a:solidFill>
                  <a:schemeClr val="dk1"/>
                </a:solidFill>
                <a:latin typeface="Jua"/>
                <a:ea typeface="Jua"/>
                <a:cs typeface="Jua"/>
                <a:sym typeface="Jua"/>
              </a:rPr>
              <a:t>Cross Entropy</a:t>
            </a:r>
            <a:endParaRPr sz="1500">
              <a:solidFill>
                <a:schemeClr val="dk1"/>
              </a:solidFill>
              <a:latin typeface="Jua"/>
              <a:ea typeface="Jua"/>
              <a:cs typeface="Jua"/>
              <a:sym typeface="Jua"/>
            </a:endParaRPr>
          </a:p>
          <a:p>
            <a:pPr indent="-323850" lvl="0" marL="457200" rtl="0" algn="l">
              <a:lnSpc>
                <a:spcPct val="140000"/>
              </a:lnSpc>
              <a:spcBef>
                <a:spcPts val="0"/>
              </a:spcBef>
              <a:spcAft>
                <a:spcPts val="0"/>
              </a:spcAft>
              <a:buClr>
                <a:schemeClr val="dk1"/>
              </a:buClr>
              <a:buSzPts val="1500"/>
              <a:buFont typeface="Jua"/>
              <a:buChar char="●"/>
            </a:pPr>
            <a:r>
              <a:rPr lang="en" sz="1500">
                <a:solidFill>
                  <a:schemeClr val="dk1"/>
                </a:solidFill>
                <a:latin typeface="Jua"/>
                <a:ea typeface="Jua"/>
                <a:cs typeface="Jua"/>
                <a:sym typeface="Jua"/>
              </a:rPr>
              <a:t>44M params, 14.7M trainable params</a:t>
            </a:r>
            <a:endParaRPr sz="1500">
              <a:solidFill>
                <a:schemeClr val="dk1"/>
              </a:solidFill>
              <a:latin typeface="Jua"/>
              <a:ea typeface="Jua"/>
              <a:cs typeface="Jua"/>
              <a:sym typeface="Jua"/>
            </a:endParaRPr>
          </a:p>
        </p:txBody>
      </p:sp>
      <p:sp>
        <p:nvSpPr>
          <p:cNvPr id="249" name="Google Shape;249;p31"/>
          <p:cNvSpPr txBox="1"/>
          <p:nvPr/>
        </p:nvSpPr>
        <p:spPr>
          <a:xfrm>
            <a:off x="413400" y="4462375"/>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Jua"/>
                <a:ea typeface="Jua"/>
                <a:cs typeface="Jua"/>
                <a:sym typeface="Jua"/>
              </a:rPr>
              <a:t>Acc : 86%</a:t>
            </a:r>
            <a:endParaRPr sz="1600"/>
          </a:p>
        </p:txBody>
      </p:sp>
      <p:grpSp>
        <p:nvGrpSpPr>
          <p:cNvPr id="250" name="Google Shape;250;p31"/>
          <p:cNvGrpSpPr/>
          <p:nvPr/>
        </p:nvGrpSpPr>
        <p:grpSpPr>
          <a:xfrm>
            <a:off x="5773674" y="2178398"/>
            <a:ext cx="2199474" cy="2134866"/>
            <a:chOff x="-23042" y="66269"/>
            <a:chExt cx="6542159" cy="6349987"/>
          </a:xfrm>
        </p:grpSpPr>
        <p:sp>
          <p:nvSpPr>
            <p:cNvPr id="251" name="Google Shape;251;p31"/>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rotWithShape="1">
              <a:blip r:embed="rId4">
                <a:alphaModFix/>
              </a:blip>
              <a:stretch>
                <a:fillRect b="0" l="-21489" r="-21489" t="0"/>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52" name="Google Shape;252;p31"/>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4A90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2"/>
          <p:cNvSpPr/>
          <p:nvPr/>
        </p:nvSpPr>
        <p:spPr>
          <a:xfrm>
            <a:off x="85685" y="430225"/>
            <a:ext cx="7833180" cy="979148"/>
          </a:xfrm>
          <a:custGeom>
            <a:rect b="b" l="l" r="r" t="t"/>
            <a:pathLst>
              <a:path extrusionOk="0" h="1958295" w="15666360">
                <a:moveTo>
                  <a:pt x="0" y="0"/>
                </a:moveTo>
                <a:lnTo>
                  <a:pt x="15666360" y="0"/>
                </a:lnTo>
                <a:lnTo>
                  <a:pt x="15666360" y="1958295"/>
                </a:lnTo>
                <a:lnTo>
                  <a:pt x="0" y="1958295"/>
                </a:lnTo>
                <a:lnTo>
                  <a:pt x="0" y="0"/>
                </a:lnTo>
                <a:close/>
              </a:path>
            </a:pathLst>
          </a:custGeom>
          <a:blipFill rotWithShape="1">
            <a:blip r:embed="rId3">
              <a:alphaModFix/>
            </a:blip>
            <a:stretch>
              <a:fillRect b="0" l="0" r="0" t="0"/>
            </a:stretch>
          </a:blipFill>
          <a:ln>
            <a:noFill/>
          </a:ln>
        </p:spPr>
      </p:sp>
      <p:sp>
        <p:nvSpPr>
          <p:cNvPr id="258" name="Google Shape;258;p32"/>
          <p:cNvSpPr/>
          <p:nvPr/>
        </p:nvSpPr>
        <p:spPr>
          <a:xfrm>
            <a:off x="0" y="0"/>
            <a:ext cx="91440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4">
              <a:alphaModFix/>
            </a:blip>
            <a:stretch>
              <a:fillRect b="-38877" l="0" r="0" t="-38887"/>
            </a:stretch>
          </a:blipFill>
          <a:ln>
            <a:noFill/>
          </a:ln>
        </p:spPr>
      </p:sp>
      <p:sp>
        <p:nvSpPr>
          <p:cNvPr id="259" name="Google Shape;259;p32"/>
          <p:cNvSpPr/>
          <p:nvPr/>
        </p:nvSpPr>
        <p:spPr>
          <a:xfrm flipH="1" rot="9732038">
            <a:off x="2693813" y="2220930"/>
            <a:ext cx="698670" cy="279468"/>
          </a:xfrm>
          <a:custGeom>
            <a:rect b="b" l="l" r="r" t="t"/>
            <a:pathLst>
              <a:path extrusionOk="0" h="560191" w="1400478">
                <a:moveTo>
                  <a:pt x="0" y="560191"/>
                </a:moveTo>
                <a:lnTo>
                  <a:pt x="1400477" y="560191"/>
                </a:lnTo>
                <a:lnTo>
                  <a:pt x="1400477" y="0"/>
                </a:lnTo>
                <a:lnTo>
                  <a:pt x="0" y="0"/>
                </a:lnTo>
                <a:lnTo>
                  <a:pt x="0" y="560191"/>
                </a:lnTo>
                <a:close/>
              </a:path>
            </a:pathLst>
          </a:custGeom>
          <a:blipFill rotWithShape="1">
            <a:blip r:embed="rId5">
              <a:alphaModFix/>
            </a:blip>
            <a:stretch>
              <a:fillRect b="0" l="0" r="0" t="0"/>
            </a:stretch>
          </a:blipFill>
          <a:ln>
            <a:noFill/>
          </a:ln>
        </p:spPr>
      </p:sp>
      <p:sp>
        <p:nvSpPr>
          <p:cNvPr id="260" name="Google Shape;260;p32"/>
          <p:cNvSpPr/>
          <p:nvPr/>
        </p:nvSpPr>
        <p:spPr>
          <a:xfrm>
            <a:off x="139960" y="172375"/>
            <a:ext cx="7833180" cy="979148"/>
          </a:xfrm>
          <a:custGeom>
            <a:rect b="b" l="l" r="r" t="t"/>
            <a:pathLst>
              <a:path extrusionOk="0" h="1958295" w="15666360">
                <a:moveTo>
                  <a:pt x="0" y="0"/>
                </a:moveTo>
                <a:lnTo>
                  <a:pt x="15666360" y="0"/>
                </a:lnTo>
                <a:lnTo>
                  <a:pt x="15666360" y="1958295"/>
                </a:lnTo>
                <a:lnTo>
                  <a:pt x="0" y="1958295"/>
                </a:lnTo>
                <a:lnTo>
                  <a:pt x="0" y="0"/>
                </a:lnTo>
                <a:close/>
              </a:path>
            </a:pathLst>
          </a:custGeom>
          <a:blipFill rotWithShape="1">
            <a:blip r:embed="rId3">
              <a:alphaModFix/>
            </a:blip>
            <a:stretch>
              <a:fillRect b="0" l="0" r="0" t="0"/>
            </a:stretch>
          </a:blipFill>
          <a:ln>
            <a:noFill/>
          </a:ln>
        </p:spPr>
      </p:sp>
      <p:sp>
        <p:nvSpPr>
          <p:cNvPr id="261" name="Google Shape;261;p32"/>
          <p:cNvSpPr txBox="1"/>
          <p:nvPr/>
        </p:nvSpPr>
        <p:spPr>
          <a:xfrm>
            <a:off x="819625" y="385900"/>
            <a:ext cx="4089000" cy="6249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t>Limitations</a:t>
            </a:r>
            <a:endParaRPr sz="700"/>
          </a:p>
        </p:txBody>
      </p:sp>
      <p:sp>
        <p:nvSpPr>
          <p:cNvPr id="262" name="Google Shape;262;p32"/>
          <p:cNvSpPr txBox="1"/>
          <p:nvPr/>
        </p:nvSpPr>
        <p:spPr>
          <a:xfrm>
            <a:off x="3612350" y="1361100"/>
            <a:ext cx="4360800" cy="3114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Jua"/>
              <a:buChar char="●"/>
            </a:pPr>
            <a:r>
              <a:rPr lang="en" sz="1600">
                <a:solidFill>
                  <a:schemeClr val="dk1"/>
                </a:solidFill>
                <a:latin typeface="Jua"/>
                <a:ea typeface="Jua"/>
                <a:cs typeface="Jua"/>
                <a:sym typeface="Jua"/>
              </a:rPr>
              <a:t>I encountered an issue with newer versions of tensorflow (2.16.1 +) that prevented me from using model.summary() on VGG16 models</a:t>
            </a:r>
            <a:endParaRPr sz="1600">
              <a:solidFill>
                <a:schemeClr val="dk1"/>
              </a:solidFill>
              <a:latin typeface="Jua"/>
              <a:ea typeface="Jua"/>
              <a:cs typeface="Jua"/>
              <a:sym typeface="Jua"/>
            </a:endParaRPr>
          </a:p>
          <a:p>
            <a:pPr indent="0" lvl="0" marL="457200" rtl="0" algn="l">
              <a:spcBef>
                <a:spcPts val="0"/>
              </a:spcBef>
              <a:spcAft>
                <a:spcPts val="0"/>
              </a:spcAft>
              <a:buNone/>
            </a:pPr>
            <a:r>
              <a:t/>
            </a:r>
            <a:endParaRPr sz="1600">
              <a:solidFill>
                <a:schemeClr val="dk1"/>
              </a:solidFill>
              <a:latin typeface="Jua"/>
              <a:ea typeface="Jua"/>
              <a:cs typeface="Jua"/>
              <a:sym typeface="Jua"/>
            </a:endParaRPr>
          </a:p>
          <a:p>
            <a:pPr indent="-330200" lvl="0" marL="457200" rtl="0" algn="l">
              <a:spcBef>
                <a:spcPts val="0"/>
              </a:spcBef>
              <a:spcAft>
                <a:spcPts val="0"/>
              </a:spcAft>
              <a:buClr>
                <a:schemeClr val="dk1"/>
              </a:buClr>
              <a:buSzPts val="1600"/>
              <a:buFont typeface="Jua"/>
              <a:buChar char="●"/>
            </a:pPr>
            <a:r>
              <a:rPr lang="en" sz="1600">
                <a:solidFill>
                  <a:schemeClr val="dk1"/>
                </a:solidFill>
                <a:latin typeface="Jua"/>
                <a:ea typeface="Jua"/>
                <a:cs typeface="Jua"/>
                <a:sym typeface="Jua"/>
              </a:rPr>
              <a:t>I also encountered a bug where I was unable to read in my saved model, even though it was able to be </a:t>
            </a:r>
            <a:r>
              <a:rPr lang="en" sz="1600">
                <a:solidFill>
                  <a:schemeClr val="dk1"/>
                </a:solidFill>
                <a:latin typeface="Jua"/>
                <a:ea typeface="Jua"/>
                <a:cs typeface="Jua"/>
                <a:sym typeface="Jua"/>
              </a:rPr>
              <a:t>successfully read in and used in my streamlit app</a:t>
            </a:r>
            <a:endParaRPr sz="1600">
              <a:solidFill>
                <a:schemeClr val="dk1"/>
              </a:solidFill>
              <a:latin typeface="Jua"/>
              <a:ea typeface="Jua"/>
              <a:cs typeface="Jua"/>
              <a:sym typeface="Jua"/>
            </a:endParaRPr>
          </a:p>
          <a:p>
            <a:pPr indent="0" lvl="0" marL="457200" rtl="0" algn="l">
              <a:spcBef>
                <a:spcPts val="0"/>
              </a:spcBef>
              <a:spcAft>
                <a:spcPts val="0"/>
              </a:spcAft>
              <a:buNone/>
            </a:pPr>
            <a:r>
              <a:t/>
            </a:r>
            <a:endParaRPr sz="1600">
              <a:solidFill>
                <a:schemeClr val="dk1"/>
              </a:solidFill>
              <a:latin typeface="Jua"/>
              <a:ea typeface="Jua"/>
              <a:cs typeface="Jua"/>
              <a:sym typeface="Jua"/>
            </a:endParaRPr>
          </a:p>
          <a:p>
            <a:pPr indent="-330200" lvl="0" marL="457200" rtl="0" algn="l">
              <a:spcBef>
                <a:spcPts val="0"/>
              </a:spcBef>
              <a:spcAft>
                <a:spcPts val="0"/>
              </a:spcAft>
              <a:buClr>
                <a:schemeClr val="dk1"/>
              </a:buClr>
              <a:buSzPts val="1600"/>
              <a:buFont typeface="Jua"/>
              <a:buChar char="●"/>
            </a:pPr>
            <a:r>
              <a:rPr lang="en" sz="1600">
                <a:solidFill>
                  <a:schemeClr val="dk1"/>
                </a:solidFill>
                <a:latin typeface="Jua"/>
                <a:ea typeface="Jua"/>
                <a:cs typeface="Jua"/>
                <a:sym typeface="Jua"/>
              </a:rPr>
              <a:t>The issue seems to be known across various channels but no good solutions are available yet beyond downgrading tensorflow to 2.15.0</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Jua"/>
              <a:ea typeface="Jua"/>
              <a:cs typeface="Jua"/>
              <a:sym typeface="Jua"/>
            </a:endParaRPr>
          </a:p>
          <a:p>
            <a:pPr indent="0" lvl="0" marL="457200" rtl="0" algn="l">
              <a:spcBef>
                <a:spcPts val="0"/>
              </a:spcBef>
              <a:spcAft>
                <a:spcPts val="0"/>
              </a:spcAft>
              <a:buNone/>
            </a:pPr>
            <a:r>
              <a:t/>
            </a:r>
            <a:endParaRPr sz="1600">
              <a:solidFill>
                <a:schemeClr val="dk1"/>
              </a:solidFill>
              <a:latin typeface="Jua"/>
              <a:ea typeface="Jua"/>
              <a:cs typeface="Jua"/>
              <a:sym typeface="Jua"/>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p:txBody>
      </p:sp>
      <p:grpSp>
        <p:nvGrpSpPr>
          <p:cNvPr id="263" name="Google Shape;263;p32"/>
          <p:cNvGrpSpPr/>
          <p:nvPr/>
        </p:nvGrpSpPr>
        <p:grpSpPr>
          <a:xfrm>
            <a:off x="274469" y="1572559"/>
            <a:ext cx="2199474" cy="2134866"/>
            <a:chOff x="-23042" y="66269"/>
            <a:chExt cx="6542159" cy="6349987"/>
          </a:xfrm>
        </p:grpSpPr>
        <p:sp>
          <p:nvSpPr>
            <p:cNvPr id="264" name="Google Shape;264;p32"/>
            <p:cNvSpPr/>
            <p:nvPr/>
          </p:nvSpPr>
          <p:spPr>
            <a:xfrm>
              <a:off x="-23042" y="119185"/>
              <a:ext cx="6542159" cy="6244242"/>
            </a:xfrm>
            <a:custGeom>
              <a:rect b="b" l="l" r="r" t="t"/>
              <a:pathLst>
                <a:path extrusionOk="0" h="6244242" w="6542159">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rotWithShape="1">
              <a:blip r:embed="rId6">
                <a:alphaModFix/>
              </a:blip>
              <a:stretch>
                <a:fillRect b="0" l="-24848" r="-24848" t="0"/>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65" name="Google Shape;265;p32"/>
            <p:cNvSpPr/>
            <p:nvPr/>
          </p:nvSpPr>
          <p:spPr>
            <a:xfrm>
              <a:off x="73038" y="66269"/>
              <a:ext cx="6350000" cy="6349987"/>
            </a:xfrm>
            <a:custGeom>
              <a:rect b="b" l="l" r="r" t="t"/>
              <a:pathLst>
                <a:path extrusionOk="0" h="6349987" w="6350000">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F4A905"/>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3"/>
          <p:cNvSpPr/>
          <p:nvPr/>
        </p:nvSpPr>
        <p:spPr>
          <a:xfrm>
            <a:off x="85685" y="430225"/>
            <a:ext cx="7833180" cy="979148"/>
          </a:xfrm>
          <a:custGeom>
            <a:rect b="b" l="l" r="r" t="t"/>
            <a:pathLst>
              <a:path extrusionOk="0" h="1958295" w="15666360">
                <a:moveTo>
                  <a:pt x="0" y="0"/>
                </a:moveTo>
                <a:lnTo>
                  <a:pt x="15666360" y="0"/>
                </a:lnTo>
                <a:lnTo>
                  <a:pt x="15666360" y="1958295"/>
                </a:lnTo>
                <a:lnTo>
                  <a:pt x="0" y="1958295"/>
                </a:lnTo>
                <a:lnTo>
                  <a:pt x="0" y="0"/>
                </a:lnTo>
                <a:close/>
              </a:path>
            </a:pathLst>
          </a:custGeom>
          <a:blipFill rotWithShape="1">
            <a:blip r:embed="rId3">
              <a:alphaModFix/>
            </a:blip>
            <a:stretch>
              <a:fillRect b="0" l="0" r="0" t="0"/>
            </a:stretch>
          </a:blipFill>
          <a:ln>
            <a:noFill/>
          </a:ln>
        </p:spPr>
      </p:sp>
      <p:sp>
        <p:nvSpPr>
          <p:cNvPr id="271" name="Google Shape;271;p33"/>
          <p:cNvSpPr/>
          <p:nvPr/>
        </p:nvSpPr>
        <p:spPr>
          <a:xfrm>
            <a:off x="139960" y="172375"/>
            <a:ext cx="7833180" cy="979148"/>
          </a:xfrm>
          <a:custGeom>
            <a:rect b="b" l="l" r="r" t="t"/>
            <a:pathLst>
              <a:path extrusionOk="0" h="1958295" w="15666360">
                <a:moveTo>
                  <a:pt x="0" y="0"/>
                </a:moveTo>
                <a:lnTo>
                  <a:pt x="15666360" y="0"/>
                </a:lnTo>
                <a:lnTo>
                  <a:pt x="15666360" y="1958295"/>
                </a:lnTo>
                <a:lnTo>
                  <a:pt x="0" y="1958295"/>
                </a:lnTo>
                <a:lnTo>
                  <a:pt x="0" y="0"/>
                </a:lnTo>
                <a:close/>
              </a:path>
            </a:pathLst>
          </a:custGeom>
          <a:blipFill rotWithShape="1">
            <a:blip r:embed="rId3">
              <a:alphaModFix/>
            </a:blip>
            <a:stretch>
              <a:fillRect b="0" l="0" r="0" t="0"/>
            </a:stretch>
          </a:blipFill>
          <a:ln>
            <a:noFill/>
          </a:ln>
        </p:spPr>
      </p:sp>
      <p:sp>
        <p:nvSpPr>
          <p:cNvPr id="272" name="Google Shape;272;p33"/>
          <p:cNvSpPr txBox="1"/>
          <p:nvPr/>
        </p:nvSpPr>
        <p:spPr>
          <a:xfrm>
            <a:off x="666450" y="526625"/>
            <a:ext cx="6331800" cy="624900"/>
          </a:xfrm>
          <a:prstGeom prst="rect">
            <a:avLst/>
          </a:prstGeom>
          <a:noFill/>
          <a:ln>
            <a:noFill/>
          </a:ln>
        </p:spPr>
        <p:txBody>
          <a:bodyPr anchorCtr="0" anchor="t" bIns="0" lIns="0" spcFirstLastPara="1" rIns="0" wrap="square" tIns="0">
            <a:spAutoFit/>
          </a:bodyPr>
          <a:lstStyle/>
          <a:p>
            <a:pPr indent="0" lvl="0" marL="0" marR="0" rtl="0" algn="ctr">
              <a:lnSpc>
                <a:spcPct val="70000"/>
              </a:lnSpc>
              <a:spcBef>
                <a:spcPts val="0"/>
              </a:spcBef>
              <a:spcAft>
                <a:spcPts val="0"/>
              </a:spcAft>
              <a:buNone/>
            </a:pPr>
            <a:r>
              <a:rPr lang="en" sz="5800"/>
              <a:t>Confusion Matrix</a:t>
            </a:r>
            <a:r>
              <a:rPr lang="en" sz="5800"/>
              <a:t> </a:t>
            </a:r>
            <a:endParaRPr sz="700"/>
          </a:p>
        </p:txBody>
      </p:sp>
      <p:graphicFrame>
        <p:nvGraphicFramePr>
          <p:cNvPr id="273" name="Google Shape;273;p33"/>
          <p:cNvGraphicFramePr/>
          <p:nvPr/>
        </p:nvGraphicFramePr>
        <p:xfrm>
          <a:off x="952500" y="1619250"/>
          <a:ext cx="3000000" cy="3000000"/>
        </p:xfrm>
        <a:graphic>
          <a:graphicData uri="http://schemas.openxmlformats.org/drawingml/2006/table">
            <a:tbl>
              <a:tblPr>
                <a:noFill/>
                <a:tableStyleId>{B3351139-ABDC-4139-A7AD-789D1E298FDC}</a:tableStyleId>
              </a:tblPr>
              <a:tblGrid>
                <a:gridCol w="1447800"/>
                <a:gridCol w="1447800"/>
                <a:gridCol w="1447800"/>
                <a:gridCol w="1447800"/>
                <a:gridCol w="1447800"/>
              </a:tblGrid>
              <a:tr h="809525">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Jua"/>
                          <a:ea typeface="Jua"/>
                          <a:cs typeface="Jua"/>
                          <a:sym typeface="Jua"/>
                        </a:rPr>
                        <a:t>Predicted Angry</a:t>
                      </a:r>
                      <a:endParaRPr>
                        <a:latin typeface="Jua"/>
                        <a:ea typeface="Jua"/>
                        <a:cs typeface="Jua"/>
                        <a:sym typeface="Ju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Jua"/>
                          <a:ea typeface="Jua"/>
                          <a:cs typeface="Jua"/>
                          <a:sym typeface="Jua"/>
                        </a:rPr>
                        <a:t>Predicted Happy</a:t>
                      </a:r>
                      <a:endParaRPr>
                        <a:latin typeface="Jua"/>
                        <a:ea typeface="Jua"/>
                        <a:cs typeface="Jua"/>
                        <a:sym typeface="Ju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Jua"/>
                          <a:ea typeface="Jua"/>
                          <a:cs typeface="Jua"/>
                          <a:sym typeface="Jua"/>
                        </a:rPr>
                        <a:t>Predicted Sad</a:t>
                      </a:r>
                      <a:endParaRPr>
                        <a:latin typeface="Jua"/>
                        <a:ea typeface="Jua"/>
                        <a:cs typeface="Jua"/>
                        <a:sym typeface="Ju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Jua"/>
                          <a:ea typeface="Jua"/>
                          <a:cs typeface="Jua"/>
                          <a:sym typeface="Jua"/>
                        </a:rPr>
                        <a:t>Predicted Relaxed</a:t>
                      </a:r>
                      <a:endParaRPr>
                        <a:latin typeface="Jua"/>
                        <a:ea typeface="Jua"/>
                        <a:cs typeface="Jua"/>
                        <a:sym typeface="Ju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26200">
                <a:tc>
                  <a:txBody>
                    <a:bodyPr/>
                    <a:lstStyle/>
                    <a:p>
                      <a:pPr indent="0" lvl="0" marL="0" rtl="0" algn="l">
                        <a:spcBef>
                          <a:spcPts val="0"/>
                        </a:spcBef>
                        <a:spcAft>
                          <a:spcPts val="0"/>
                        </a:spcAft>
                        <a:buNone/>
                      </a:pPr>
                      <a:r>
                        <a:rPr lang="en">
                          <a:latin typeface="Jua"/>
                          <a:ea typeface="Jua"/>
                          <a:cs typeface="Jua"/>
                          <a:sym typeface="Jua"/>
                        </a:rPr>
                        <a:t>Actual Angry</a:t>
                      </a:r>
                      <a:endParaRPr>
                        <a:latin typeface="Jua"/>
                        <a:ea typeface="Jua"/>
                        <a:cs typeface="Jua"/>
                        <a:sym typeface="Ju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26200">
                <a:tc>
                  <a:txBody>
                    <a:bodyPr/>
                    <a:lstStyle/>
                    <a:p>
                      <a:pPr indent="0" lvl="0" marL="0" rtl="0" algn="l">
                        <a:spcBef>
                          <a:spcPts val="0"/>
                        </a:spcBef>
                        <a:spcAft>
                          <a:spcPts val="0"/>
                        </a:spcAft>
                        <a:buNone/>
                      </a:pPr>
                      <a:r>
                        <a:rPr lang="en">
                          <a:latin typeface="Jua"/>
                          <a:ea typeface="Jua"/>
                          <a:cs typeface="Jua"/>
                          <a:sym typeface="Jua"/>
                        </a:rPr>
                        <a:t>Actual Happy</a:t>
                      </a:r>
                      <a:endParaRPr>
                        <a:latin typeface="Jua"/>
                        <a:ea typeface="Jua"/>
                        <a:cs typeface="Jua"/>
                        <a:sym typeface="Ju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26200">
                <a:tc>
                  <a:txBody>
                    <a:bodyPr/>
                    <a:lstStyle/>
                    <a:p>
                      <a:pPr indent="0" lvl="0" marL="0" rtl="0" algn="l">
                        <a:spcBef>
                          <a:spcPts val="0"/>
                        </a:spcBef>
                        <a:spcAft>
                          <a:spcPts val="0"/>
                        </a:spcAft>
                        <a:buNone/>
                      </a:pPr>
                      <a:r>
                        <a:rPr lang="en">
                          <a:latin typeface="Jua"/>
                          <a:ea typeface="Jua"/>
                          <a:cs typeface="Jua"/>
                          <a:sym typeface="Jua"/>
                        </a:rPr>
                        <a:t>Actual Sad</a:t>
                      </a:r>
                      <a:endParaRPr>
                        <a:latin typeface="Jua"/>
                        <a:ea typeface="Jua"/>
                        <a:cs typeface="Jua"/>
                        <a:sym typeface="Ju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26200">
                <a:tc>
                  <a:txBody>
                    <a:bodyPr/>
                    <a:lstStyle/>
                    <a:p>
                      <a:pPr indent="0" lvl="0" marL="0" rtl="0" algn="l">
                        <a:spcBef>
                          <a:spcPts val="0"/>
                        </a:spcBef>
                        <a:spcAft>
                          <a:spcPts val="0"/>
                        </a:spcAft>
                        <a:buNone/>
                      </a:pPr>
                      <a:r>
                        <a:rPr lang="en">
                          <a:latin typeface="Jua"/>
                          <a:ea typeface="Jua"/>
                          <a:cs typeface="Jua"/>
                          <a:sym typeface="Jua"/>
                        </a:rPr>
                        <a:t>Actual Relaxed</a:t>
                      </a:r>
                      <a:endParaRPr>
                        <a:latin typeface="Jua"/>
                        <a:ea typeface="Jua"/>
                        <a:cs typeface="Jua"/>
                        <a:sym typeface="Ju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74" name="Google Shape;274;p33"/>
          <p:cNvSpPr/>
          <p:nvPr/>
        </p:nvSpPr>
        <p:spPr>
          <a:xfrm>
            <a:off x="1294837" y="1726025"/>
            <a:ext cx="695606" cy="629442"/>
          </a:xfrm>
          <a:custGeom>
            <a:rect b="b" l="l" r="r" t="t"/>
            <a:pathLst>
              <a:path extrusionOk="0" h="1258885" w="1391211">
                <a:moveTo>
                  <a:pt x="0" y="0"/>
                </a:moveTo>
                <a:lnTo>
                  <a:pt x="1391211" y="0"/>
                </a:lnTo>
                <a:lnTo>
                  <a:pt x="1391211" y="1258886"/>
                </a:lnTo>
                <a:lnTo>
                  <a:pt x="0" y="1258886"/>
                </a:lnTo>
                <a:lnTo>
                  <a:pt x="0" y="0"/>
                </a:lnTo>
                <a:close/>
              </a:path>
            </a:pathLst>
          </a:custGeom>
          <a:blipFill rotWithShape="1">
            <a:blip r:embed="rId4">
              <a:alphaModFix/>
            </a:blip>
            <a:stretch>
              <a:fillRect b="0" l="0" r="0" t="0"/>
            </a:stretch>
          </a:blipFill>
          <a:ln>
            <a:noFill/>
          </a:ln>
        </p:spPr>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